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68" r:id="rId4"/>
    <p:sldId id="269" r:id="rId5"/>
    <p:sldId id="284" r:id="rId6"/>
    <p:sldId id="285" r:id="rId7"/>
    <p:sldId id="273" r:id="rId8"/>
    <p:sldId id="274" r:id="rId9"/>
    <p:sldId id="276" r:id="rId10"/>
    <p:sldId id="281" r:id="rId11"/>
    <p:sldId id="282" r:id="rId12"/>
    <p:sldId id="283" r:id="rId13"/>
    <p:sldId id="270" r:id="rId14"/>
    <p:sldId id="271" r:id="rId15"/>
    <p:sldId id="272" r:id="rId16"/>
    <p:sldId id="275" r:id="rId17"/>
    <p:sldId id="277" r:id="rId18"/>
    <p:sldId id="279" r:id="rId19"/>
    <p:sldId id="280" r:id="rId20"/>
    <p:sldId id="278" r:id="rId21"/>
    <p:sldId id="258" r:id="rId22"/>
    <p:sldId id="259" r:id="rId23"/>
    <p:sldId id="265" r:id="rId24"/>
    <p:sldId id="260" r:id="rId25"/>
    <p:sldId id="261" r:id="rId26"/>
    <p:sldId id="262" r:id="rId27"/>
    <p:sldId id="266" r:id="rId28"/>
    <p:sldId id="263" r:id="rId29"/>
    <p:sldId id="264"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71738F-6A70-5B42-A7EF-7A7168CD229F}">
          <p14:sldIdLst>
            <p14:sldId id="256"/>
          </p14:sldIdLst>
        </p14:section>
        <p14:section name="v1.1 -- UI and automation" id="{EFF1CD20-5D31-A944-85F5-43E5A49ECFC9}">
          <p14:sldIdLst>
            <p14:sldId id="267"/>
            <p14:sldId id="268"/>
            <p14:sldId id="269"/>
            <p14:sldId id="284"/>
            <p14:sldId id="285"/>
            <p14:sldId id="273"/>
            <p14:sldId id="274"/>
            <p14:sldId id="276"/>
            <p14:sldId id="281"/>
            <p14:sldId id="282"/>
            <p14:sldId id="283"/>
          </p14:sldIdLst>
        </p14:section>
        <p14:section name="Helpful functions" id="{63A56490-5AFD-E147-813F-6393590C119C}">
          <p14:sldIdLst>
            <p14:sldId id="270"/>
            <p14:sldId id="271"/>
            <p14:sldId id="272"/>
            <p14:sldId id="275"/>
            <p14:sldId id="277"/>
            <p14:sldId id="279"/>
            <p14:sldId id="280"/>
            <p14:sldId id="278"/>
          </p14:sldIdLst>
        </p14:section>
        <p14:section name="v1.0" id="{CDD1B339-982B-5742-A5F8-EBCF6F4B7EBD}">
          <p14:sldIdLst>
            <p14:sldId id="258"/>
            <p14:sldId id="259"/>
            <p14:sldId id="265"/>
            <p14:sldId id="260"/>
            <p14:sldId id="261"/>
            <p14:sldId id="262"/>
            <p14:sldId id="266"/>
            <p14:sldId id="263"/>
            <p14:sldId id="264"/>
          </p14:sldIdLst>
        </p14:section>
        <p14:section name="obsolete" id="{34BBD641-23FB-D44B-A7C2-5E76C54B0B99}">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05"/>
    <p:restoredTop sz="94648"/>
  </p:normalViewPr>
  <p:slideViewPr>
    <p:cSldViewPr snapToGrid="0">
      <p:cViewPr varScale="1">
        <p:scale>
          <a:sx n="112" d="100"/>
          <a:sy n="112" d="100"/>
        </p:scale>
        <p:origin x="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50:04.851"/>
    </inkml:context>
    <inkml:brush xml:id="br0">
      <inkml:brushProperty name="width" value="0.05" units="cm"/>
      <inkml:brushProperty name="height" value="0.05" units="cm"/>
      <inkml:brushProperty name="color" value="#FF0066"/>
    </inkml:brush>
  </inkml:definitions>
  <inkml:trace contextRef="#ctx0" brushRef="#br0">0 0 24575,'19'26'0,"26"19"0,23 18 0,9 6-1037,-26-23 0,5 3 1037,3 4 0,9 7 0,4 5 0,2-1-1116,-9-8 0,0 1 0,3 1 0,4 3 0,4 3 1116,-9-8 0,4 2 0,2 2 0,4 2 0,1 2 0,2 0 0,2 2 0,0 0-290,-10-9 1,1 1-1,2 2 1,2 0-1,0 1 1,1 0 0,1 1-1,1 1 1,-1-1-1,1 0 1,0 0 289,-4-2 0,2 0 0,-1 0 0,2 1 0,-1-1 0,1 1 0,0 0 0,0 0 0,0 0 0,1 0 0,-1 0 0,0-1-246,-6-3 0,0-1 1,0 1-1,1-1 0,0 1 1,-1-1-1,1 1 0,-1-1 1,1 1-1,-1-1 0,-1 0 1,1 0-1,-1 0 246,3 3 0,0 0 0,1 0 0,-1-1 0,0 1 0,-1-1 0,0 1 0,0-1 0,-1 0 0,0-1 0,-1 1 0,-1-1 0,8 6 0,-1 1 0,-1-2 0,-1 1 0,0-1 0,0 0 0,-1 0 0,0 0 0,0 1 0,0-1 0,0 0 0,0 1 0,-1-1 0,1 1 0,-1 0 0,0-1 0,0 0 0,-1 0 0,-2-1 0,0-1-145,1 2 0,-1-2 1,-1 1-1,0-1 1,-1-1-1,-1 0 1,0 0-1,-1-2 1,-1 0 144,12 10 0,-1-1 0,-1-1 0,-1-1 0,-1 0 0,0-2 0,0-1 127,6 5 1,0 0 0,-1-2 0,-1-2 0,-2-1 0,-2-3-128,-3-2 0,-3-3 0,-1-2 0,-1-1 0,-2-1 608,10 7 1,-2-2 0,-2-1 0,-3-1-609,6 4 0,-3-2 0,-3-1 1347,-12-9 1,-2-1-1,-1-1-1347,19 17 0,-3-1 1992,-9-6 1,-3-2-1993,-5-5 0,-2-1 1407,-3-3 0,-2 0-1407,0-2 0,-1-1 568,-3-2 0,-1-1-568,32 33 154,-9-2-154,-12-9 0,-13-12 0,-11-13 0,-11-14 0,-7-8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50:06.266"/>
    </inkml:context>
    <inkml:brush xml:id="br0">
      <inkml:brushProperty name="width" value="0.05" units="cm"/>
      <inkml:brushProperty name="height" value="0.05" units="cm"/>
      <inkml:brushProperty name="color" value="#FF0066"/>
    </inkml:brush>
  </inkml:definitions>
  <inkml:trace contextRef="#ctx0" brushRef="#br0">0 10323 24575,'6'-23'0,"38"-55"0,-5 17 0,-2 7 0,10-11 0,1-2-1531,-6 11 1,2-1 0,2-4 0,4-4 1530,1 0 0,3-4 0,3-4 0,3-3 0,2-2 0,2-1-546,-10 13 1,1-1 0,2-2 0,2-2 0,1-1 0,1 0-1,2-2 1,0 0 0,1-1 545,-4 5 0,2-1 0,0-1 0,1 0 0,2-1 0,0-1 0,1-1 0,0 0 0,1-1 0,1 0 0,0-1-128,-9 10 1,1-1 0,1-1-1,1 0 1,0-1 0,0 0-1,1-1 1,1 0 0,-1 0-1,1 0 1,-1-1 0,1 1-1,0 0 1,0-1 127,1-1 0,1-1 0,1 0 0,-1-1 0,1 1 0,0-1 0,0 0 0,0 0 0,0 0 0,0 1 0,0-1 0,0 0 0,-1 1 0,0 0-182,-1 1 1,0 0-1,0 0 1,-1 0-1,1 0 1,-1 0 0,0 1-1,1-1 1,-1 1-1,0 0 1,0 0 0,0 0-1,0 0 1,0 1 181,4-3 0,-1-1 0,0 1 0,0 0 0,0 0 0,0 0 0,0 1 0,0 0 0,0 0 0,-1 1 0,1 0 0,0 1 0,-1 0-87,3-2 1,1 1 0,-1-1 0,0 1 0,0 1 0,0 0 0,0 1 0,0 0 0,-1 0 0,0 1 0,-1 1 0,0 1 86,0-1 0,0 1 0,0 0 0,-1 1 0,0 1 0,0 0 0,-1 1 0,1 0 0,-2 1 0,1 0 0,-1 0 52,9-9 1,0 1-1,0 0 1,0 1-1,-1 1 1,-1 0-1,-1 1 1,-1 1-1,-1 0-52,-1 2 0,-1 0 0,0 0 0,-2 2 0,-1 0 0,-1 2 0,-2 0 0,-2 2 245,6-7 0,-2 2 0,-2 2 0,-2 1 0,-1 0 0,-1 2-245,3-4 0,-1 1 0,-2 2 0,-2 1 0,-3 3 962,15-17 0,-5 4 0,-5 5-962,2-5 0,-6 8 2210,-12 15 0,-5 5-2210,3-3 1137,-18 25 0,-12 11 0,-4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14:00.990"/>
    </inkml:context>
    <inkml:brush xml:id="br0">
      <inkml:brushProperty name="width" value="0.05" units="cm"/>
      <inkml:brushProperty name="height" value="0.05" units="cm"/>
      <inkml:brushProperty name="color" value="#FF0066"/>
    </inkml:brush>
  </inkml:definitions>
  <inkml:trace contextRef="#ctx0" brushRef="#br0">1 6276 24575,'72'0'0,"-9"0"0,14 0 0,9 0 0,18 0 0,3 0 0,-9 0-1613,-7 0 0,-6 0 0,12 0 1613,-10 1 0,9-1 0,6 0 0,4 0 0,-1 0 0,-5-1-746,-8 0 0,-2-1 0,-1 0 0,1 0 0,3-2 0,5 0 746,-15 0 0,4-1 0,2 0 0,2-1 0,1-1 0,2 0 0,1 0 0,0-1 0,0 0-248,0-1 1,1 0-1,1 0 1,2-1-1,-1-1 1,2 1-1,-1-2 1,1 0-1,0 0 1,-1-1 247,-6 0 0,0 0 0,1-1 0,-1 0 0,1 0 0,0-1 0,0-1 0,-1 0 0,1 0 0,-1-1 0,0 0-262,-1-1 0,1 0 1,-1-1-1,0 0 0,0 0 1,-1-1-1,1 0 0,0-1 1,-1 0-1,1-1 0,-1 1 262,0-2 0,1 1 0,-1-1 0,1-1 0,-1 1 0,0-1 0,0-1 0,-1 1 0,0-1 0,-1 0 0,-1 0-109,4-1 0,-1-1 0,-1 0 0,0 0 0,-1 0 0,0-1 0,-1 1 0,-1-1 0,0 0 0,0 0 109,4-2 0,-1 0 0,0 0 0,-1 0 0,0 0 0,-1-1 0,-1 1 0,-1-1 0,0 1 44,3-2 1,-1 0-1,0 0 1,-2 0-1,0 0 1,-2 0 0,-1 0-1,-1 0-44,2-2 0,-3 1 0,0-1 0,-2 0 0,0 1 0,-1-2 0,0 0 210,10-5 1,0-1-1,-2 0 1,0 0-1,-1-2 1,-2 1-211,-7 1 0,0 0 0,-2-1 0,-1 0 0,-1 0 0,-1-1 402,8-6 0,-1 0 0,-1-1 1,-2 0-1,0 1-402,-6 2 0,0 1 0,-2-1 0,0 1 0,-2 0 618,10-7 0,-2 1 0,0 0 0,-2 1-618,-3 3 0,-1 1 0,0 0 0,0 0 0,0 0 0,0 0 0,1 0 0,0 0 0,5-2 0,0-1 0,1 0 0,2-1 340,4-2 1,1-1 0,2 0 0,1 0-341,-14 10 0,1 0 0,1 0 0,1 0 0,1 1 0,4-1 0,0 0 0,2 1 0,1 0 0,0 1-17,6-2 1,1 1 0,1 1 0,1-1 0,0 0 16,-11 6 0,1-1 0,0 1 0,1-1 0,0 1 0,2-2-172,4-1 1,1-2-1,1 1 1,1-1 0,-1 0-1,-1 0 172,0 1 0,0-1 0,0 1 0,-1-1 0,-1 1 0,-2 1 0,8-5 0,-1 1 0,-2 0 0,-1 1 0,-1 1-10,-8 5 1,-1 0-1,-1 1 1,-2 2 0,-3 1 9,1 0 0,-3 2 0,-2 1 0,-2 1 431,11-5 1,-3 2 0,-1 0-432,-7 4 0,-1 2 0,-4 0 1266,7-2 0,-5 1-1266,-14 5 0,-5 2 3575,15-4-3575,-38 12 1688,-11 5-1688,-21 5 361,-13-6-361,-15-1 0,-15-8 0,-10-8 0,2 0 0,3 3 0,12 7 0,3 4 0,-3 1 0,2-2 0,3-1 0,12 0 0,16 3 0,9 2 0,19 2 0,29 1 0,31-1 0,-24 4 0,4 0 0,7 0 0,1 0 0,2 2 0,-1 1 0,-3 4 0,-2 3 0,37 17 0,-30 10 0,-28 9 0,-23 0 0,-35 16 0,-7-18 0,-6 3 0,-8 9 0,-4 3 0,-7 10 0,0 1 0,6-2 0,4 0 0,8-10 0,4-3 0,-13 28 0,18-36 0,12-25 0,7-12 0,3-8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14:04.952"/>
    </inkml:context>
    <inkml:brush xml:id="br0">
      <inkml:brushProperty name="width" value="0.05" units="cm"/>
      <inkml:brushProperty name="height" value="0.05" units="cm"/>
      <inkml:brushProperty name="color" value="#FF0066"/>
    </inkml:brush>
  </inkml:definitions>
  <inkml:trace contextRef="#ctx0" brushRef="#br0">0 6221 24575,'70'0'0,"-13"0"0,7 0 0,14 0 0,8 0-1421,0-2 0,8-2 0,6-1 1421,-25 1 0,3-1 0,3-1 0,2 0 0,1-2-617,-3 0 1,2 0-1,1-1 1,2-1 0,3-1-1,1 0 617,-7 1 0,2-1 0,2 0 0,2 0 0,1-1 0,0-1 0,1 0 0,1-1-320,-5 0 1,1 0 0,1-1 0,1 0-1,0-1 1,1 0 0,0-1 0,1 0-1,0 0 320,-4 0 0,2 0 0,0-1 0,1 0 0,0 0 0,1-1 0,-1 1 0,0-1 0,0 0 0,-1 0 0,-1 0 0,0-1 0,0 1 0,1-1 0,-2 1 0,1-1 0,-1 0 0,0 0 0,0-1 0,-1 1-294,5-3 1,0 0 0,0 0 0,-1 0-1,0-1 1,0 1 0,-1 0 0,-1 0 0,1 0 293,5-2 0,1 1 0,-1 0 0,-1 0 0,0 0 0,-1 0 0,0 1 0,-2 0-116,7-1 1,-2 0 0,0 1 0,-2-1 0,1 1 0,-1 1 0,-1 0 115,-2 1 0,0 0 0,-1 1 0,1 0 0,-2 0 0,-2 2 0,0 0 112,3-1 0,-1 2 0,-2 1 0,0 0 0,-2 0 0,-2 1-112,7-1 0,-1 0 0,-3 1 0,0 0 0,-2 0 580,12-3 1,-1 0-1,-3 0 1,0-1-581,-7 0 0,-1-1 0,-2-1 0,0-1 0,-5 0 0,-1-2 0,-1-1 0,-1 0 919,19-9 0,-2-2 1,-1 0-920,-3-1 0,0 0 0,-1 0 0,-3 1 0,-2 0 0,0 0 0,-4 1 0,0 0 0,-1-1 937,-3 2 0,-1 0 0,-2-1-937,-5 0 0,-1-1 0,-2 0 0,-3 0 0,-1 0 0,-2-2 0,21-19 0,-5-2 1190,-6 2 1,-5-2-1191,-8 5 0,-6-1 834,-8 3 0,-5-2-834,-5-4 0,-5-2 556,-3-3 0,-3-3-556,-1-4 0,-1-2 278,-3-3 1,0 0-279,-1 6 0,-2 1 0,-2 5 0,-1 0 0,-2 5 0,0 0 0,0-1 0,0 0 0,1-4 0,-1-2 0,1-8 0,0-2 0,-2-3 0,-1-2 0,-1-1 0,0-1 0,-2-1 0,0 1 0,0 0 0,0 0 0,0 0 0,0 0 0,0 3 0,0 0 0,0 2 0,0 2 0,0 7 0,0 3 0,0 6 0,0 3 0,0-44 0,0 10 0,0 6 0,0 8 0,0 12 0,0 13 0,-2 29 0,-3 9 0,-13 48 0,1-11 0,-33 53 0,-5 3 0,19-28 0,1 1 0,0 1 0,3-1 0,-14 27 0,19-25 0,14-20 0,9-14 0,4-14 0,10-38 0,10-11 0,19-35 0,3 9 0,-1 1 0,-9 15 0,-8 16 0,-9 16 0,-4 12 0,-4 7 0,3 1 0,7 0 0,16 0 0,17 0 0,22 2 0,26 9 0,-43-3 0,0 1 0,0 2 0,-1 0 0,39 12 0,-31-7 0,-18-7 0,-25-2 0,-5 0 0,-14-3 0,0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14:07.554"/>
    </inkml:context>
    <inkml:brush xml:id="br0">
      <inkml:brushProperty name="width" value="0.05" units="cm"/>
      <inkml:brushProperty name="height" value="0.05" units="cm"/>
      <inkml:brushProperty name="color" value="#FF0066"/>
    </inkml:brush>
  </inkml:definitions>
  <inkml:trace contextRef="#ctx0" brushRef="#br0">0 784 24575,'0'-31'0,"0"-6"0,0 4 0,0-4 0,0 6 0,0 7 0,0-10 0,0 7 0,0-6 0,0-6 0,0 15 0,0-7 0,0 9 0,0-14 0,3-5 0,2-2 0,2 4 0,1 11 0,-3 11 0,-2 7 0,-1 5 0,-2 0 0,0-2 0,3-4 0,0-10 0,2-8 0,1-12 0,-1 15 0,0 5 0,-2 26 0,-1 10 0,-2-1 0,0 10 0,0-5 0,0 11 0,0 7 0,4 11 0,7 11 0,7 10 0,7 4 0,0-1 0,0-8 0,-1-9 0,-1-7 0,0-5 0,0-2 0,0-6 0,-1-4 0,-1-9 0,0-3 0,4-3 0,2-3 0,2 1 0,2-6 0,-3-2 0,-1 1 0,-12-6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20:01.524"/>
    </inkml:context>
    <inkml:brush xml:id="br0">
      <inkml:brushProperty name="width" value="0.05" units="cm"/>
      <inkml:brushProperty name="height" value="0.05" units="cm"/>
      <inkml:brushProperty name="color" value="#FF0066"/>
    </inkml:brush>
  </inkml:definitions>
  <inkml:trace contextRef="#ctx0" brushRef="#br0">1 2533 24575,'47'0'0,"36"0"0,-31 0 0,4 0 0,14 0 0,4 0 0,1 0 0,2 0 0,2 0 0,2 0 0,8 0 0,2 0 0,-9 0 0,-1 0 0,1 0 0,0 0 0,-3 0 0,-1 0 0,1 0 0,0 0 0,2 0 0,0 0 0,2 0 0,0 0 0,3-1 0,0-1 0,-1-4 0,0-3 0,3-5 0,1-4 0,-1-5 0,-2-2 0,-1-4 0,-1 0 0,-3 0 0,-2 1 0,-6 3 0,-3 1 0,-4 2 0,-2 1 0,0-2 0,0-1 0,0-2 0,1-2 0,3-3 0,-1-1 0,5-1 0,-1-1 0,-1 2 0,-1 0 0,-1 0 0,-1-2 0,-1-1 0,-2-3 0,-2-2 0,-2-3 0,-1-2 0,-2-1 0,-2 1 0,-3 1 0,-5 5 0,-4 1 0,27-21 0,-13 12 0,-6 2 0,2-6 0,7-9 0,2-1 0,-4 7 0,-5 1 0,-4-2 0,-2-8 0,0-8 0,-4 6 0,-7 10 0,-7 11 0,-4 5 0,-2-5 0,1-4 0,-1-5 0,1 1 0,0 5 0,-1 0 0,0 3 0,1 1 0,-3 7 0,-5 8 0,-5 9 0,-3 1 0,-1-4 0,1-4 0,0 0 0,-2 6 0,-5 9 0,-4 8 0,-22 16 0,8-5 0,-26 13 0,4-2 0,-18 10 0,-10 9 0,2 2 0,5 0 0,14-6 0,13-12 0,20-10 0,23-13 0,24-12 0,24-12 0,14-10 0,7-1 0,-4 0 0,-2 2 0,-6 2 0,-12 5 0,-12 7 0,-9 9 0,-19 4 0,2 2 0,-11 3 0,2-1 0,1 3 0,-2-1 0,5-3 0,0-2 0,2-1 0,1 1 0,-3-2 0,-4 7 0,-5 4 0,2 14 0,-3-3 0,6 18 0,2 13 0,8 28 0,6 20 0,-11-45 0,0 1 0,10 44 0,0-11 0,-1-8 0,1-12 0,-2-10 0,-4-11 0,-5-11 0,-5-10 0,-4-9 0,-2-5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20:10.693"/>
    </inkml:context>
    <inkml:brush xml:id="br0">
      <inkml:brushProperty name="width" value="0.05" units="cm"/>
      <inkml:brushProperty name="height" value="0.05" units="cm"/>
      <inkml:brushProperty name="color" value="#FF0066"/>
    </inkml:brush>
  </inkml:definitions>
  <inkml:trace contextRef="#ctx0" brushRef="#br0">0 2625 24575,'21'5'0,"4"-2"0,-4 0 0,7-3 0,-7 0 0,6 0 0,0 0 0,-1 0 0,-1-2 0,-1-8 0,-2-12 0,3-15 0,8-17 0,8-12 0,7-7 0,1-4 0,-3-1 0,-2 0 0,-21 35 0,1-3 0,5-9 0,3-2 0,3-4 0,1-1 0,4-5 0,2 0 0,0 3 0,0 2 0,-3 6 0,-1 3 0,-3 4 0,-1 1 0,24-30 0,0 7 0,12 0 0,-26 33 0,2-1 0,8-3 0,3-1 0,4-1 0,0 0 0,2 0 0,-1 0 0,-2 3 0,-2 0 0,-5 4 0,-2 2 0,-4 3 0,-2 2 0,37-21 0,-3 9 0,-1 6 0,4 6 0,8 0 0,-41 15 0,1 0 0,2-1 0,0 0 0,-2 1 0,-1-1 0,45-11 0,-12 5 0,-5 3 0,-9 3 0,-15 2 0,-10 5 0,-14 4 0,-9 4 0,-6 1 0,-1 0 0,-2 0 0,2 0 0,0 0 0,-3 0 0,-2 0 0,-2 0 0,-1 0 0,0 0 0,1 0 0,2 0 0,4 0 0,2 0 0,1 0 0,-2 0 0,-7-2 0,-10-3 0,-11-5 0,-5-2 0,-1-2 0,2-1 0,2-2 0,0-2 0,-5-2 0,2-1 0,-7 1-6784,12 9 6784,1 3 0,18 9 0,20 3 0,34 11 0,-17-2 0,18 13 0,-37-7 6784,4 3-6784,-5-2 0,-9-6 0,-6-2 0,-4-1 0,-2-2 0,0 2 0,-2 5 0,-8 8 0,-10 8 0,-6 9 0,-3 2 0,6 1 0,3-2 0,1-4 0,1-3 0,2-7 0,1-3 0,6-13 0,2-1 0,5-10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9T05:20:14.702"/>
    </inkml:context>
    <inkml:brush xml:id="br0">
      <inkml:brushProperty name="width" value="0.05" units="cm"/>
      <inkml:brushProperty name="height" value="0.05" units="cm"/>
      <inkml:brushProperty name="color" value="#FF0066"/>
    </inkml:brush>
  </inkml:definitions>
  <inkml:trace contextRef="#ctx0" brushRef="#br0">165 11434 24575,'0'-40'0,"-3"-39"0,-3-13 0,0 18 0,-1-6-1119,0 0 0,-2-12 0,0-6 0,-1 3 1119,1 5 0,0 0 0,-1-2 0,1-4-410,1 4 0,0-4 0,0-3 1,1 0-1,1 1 410,0 0 0,1-1 0,0 0 0,1 1 0,0 1 0,1 5 0,1 1 0,1 1 0,-1 1 0,1 2-32,1-12 0,-1 4 1,1 0-1,1 0 32,1 3 0,0-1 0,1 1 0,3 0 0,3-4 0,1 0 0,3 0 0,3-1-360,-2 16 1,2 0-1,2 0 1,1-1-1,1 0 360,3-3 0,1 0 0,2 0 0,0 1 0,1 0 0,1 3 0,0 1 0,1 0 0,0 1 0,0 2 80,6-14 0,0 1 0,1 2 0,1 1-80,-2 4 0,1 1 0,1 1 0,1 1 0,1 1 0,0 1 0,2 0 0,0-1 0,3-2 0,0-1 0,2 1 0,0-1 0,2 0 0,0 0 0,2 0 0,0 2 0,-2 2 0,1 1 0,1 0 0,1 2 0,-1 2 0,2 1 0,1 0 0,0 2 0,0 3 0,1 1 0,1 1 0,1 1 0,2-1 0,0 1 0,2 1 0,0 0 0,3-1 0,2 0 0,0 0 0,0 2 0,0 0 0,1 1 0,0 1 0,-1 0 0,0 0 0,-1 1 0,-1 1 0,1-1 0,-1 2 0,-1 0 0,1 1 0,-2 0 0,-1 2 0,-1 1 0,0 0 0,0 0 296,0 2 0,-1 1 0,1 0 1,1 0-297,0 1 0,2 0 0,-1 1 0,2 0 0,0 0 0,0 0 0,2 1 0,0-1 0,4-2 0,0 0 0,2 0 0,1 0-35,3-2 0,2 0 1,0-1-1,1 1 35,4-1 0,1 0 0,1 0 0,1 2 0,-16 10 0,1 1 0,1 1 0,0 0 0,0 1 0,18-7 0,0 2 0,0 1 0,1 1 0,-2 2 0,1 2 0,0 1 0,-1 1 0,-1 3 0,-1 1 0,0 2 0,0 0 168,-3 3 1,0 0 0,0 2 0,0 0-169,0 1 0,0 1 0,1 0 0,-2 1 0,-4 3 0,0 0 0,0 1 0,-1 1 132,-1 0 1,-1 2 0,-1-1-1,1 1-132,20-3 0,-1 1 0,-1 2 0,-5 1 0,-2 2 0,1 1 0,-2 0 0,0 0 0,-1 1 215,-3 2 1,-1-1 0,-1 1-216,-4 1 0,0 0 0,-3 1 0,27-2 0,-5 1 932,-12 0 0,-6 0-932,-18 3 0,-4-1 1614,16 0-1614,-25 1 1160,-29-1-1160,-3-3 594,-20-8-594,-6-5 0,-12-7 0,-15-10 0,-3-5 0,-2-1 0,7 4 0,18 18 0,5 6 0,21 25 0,23 21 0,-4-4 0,25 19 0,-20-17 0,4 5 0,-7-7 0,-11-8 0,-7-8 0,-6-3 0,-3-2 0,0-1 0,0 2 0,-4 3 0,-9 8 0,-10 13 0,-10 17 0,-1 20 0,1 11 0,1 2 0,6-7 0,4-18 0,4-9 0,10-24 0,0-5 0,7-15 0,-2-1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4B2B-BC73-160C-2228-03016CA69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4DEBE6-CE81-BDC4-CE01-2FFB24A020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298981-ABD7-97EA-D668-675DEEA87BE8}"/>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C5879388-BC0F-DD45-F2EC-9C15A28E7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8A296-502B-4AEE-172A-4B3E348B8789}"/>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337799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2E20-71A9-B856-BED6-60BF0FBDAE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A67FF-1A82-4BDC-6E71-9DE33EF1E8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2AD40-7B0A-9C55-98EA-48B2CB862EEA}"/>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C1FF4CD6-B43B-2725-9C50-99050D814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5362D-86E2-B5E7-1706-39C5EAB4B56C}"/>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40802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59A822-93F1-B4A6-FACF-1FD1D3AE4E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BB9D41-AC2A-31C0-6F26-5D913827B2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C5A27-2F70-8AC3-C447-069C1052187D}"/>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39C12704-C621-42A7-479B-51A390FBF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7BA7F-83A8-3152-341E-4A6534DFDB41}"/>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269636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5F18-0EB5-D970-58A8-B93FF929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7F68D-EB42-3DAA-06C6-800A39C2C3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CFB19-3291-1BC2-E744-DE970448C6FE}"/>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B54C1070-3DDC-DF0A-6EC3-337714A5F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A88E0-A1B8-A858-36C7-B81AC0D67BC9}"/>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2871864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829D-D2C8-6D82-0EC7-2663F972D4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A2116-DF1C-29E6-2027-B9EE55C5AD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B315D-24C9-A96A-9C1E-E8129420AAB1}"/>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C4716A58-A0F3-39AF-D2B3-564F26E93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CCDBB-5C49-209D-67A8-C7EEEB488511}"/>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9528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6940-9C63-6326-5D05-DAAD3B990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E0DF4-2629-BF5C-83BC-085DF032B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EE4-A7FE-345F-7D46-E433BEAD3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E7DAB3-EFCD-0FDE-1E5C-685393D9ACDC}"/>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6" name="Footer Placeholder 5">
            <a:extLst>
              <a:ext uri="{FF2B5EF4-FFF2-40B4-BE49-F238E27FC236}">
                <a16:creationId xmlns:a16="http://schemas.microsoft.com/office/drawing/2014/main" id="{E29AC648-2D3B-BF7F-35EC-72B563013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317C5-87D0-B372-BF22-8083AF715538}"/>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131665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2F4A-4215-423C-EE1A-F73D6AEB8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AD1207-8EB4-66B9-032B-373043E5F5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89DB42-44A1-2B6E-1758-AE8EE424A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69609-B2F6-9A49-D447-EEB082025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129918-CDA1-1C6D-D2D9-7282310A96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C7476-694E-13EE-9684-4AAC10904CB7}"/>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8" name="Footer Placeholder 7">
            <a:extLst>
              <a:ext uri="{FF2B5EF4-FFF2-40B4-BE49-F238E27FC236}">
                <a16:creationId xmlns:a16="http://schemas.microsoft.com/office/drawing/2014/main" id="{8344CCD6-1197-4107-09E8-0BC9EB7EE7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91564D-F3CF-2824-52AA-DB37EA04F453}"/>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135283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A4D0-1ECB-233D-8DCB-6CD6888BA0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43D59C-BAE2-31DD-CE00-732186E1A9D2}"/>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4" name="Footer Placeholder 3">
            <a:extLst>
              <a:ext uri="{FF2B5EF4-FFF2-40B4-BE49-F238E27FC236}">
                <a16:creationId xmlns:a16="http://schemas.microsoft.com/office/drawing/2014/main" id="{06D788E8-EEE3-44A6-74CC-E24BD85F3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61CE15-05DE-CBC0-C360-1184FA0CC9CF}"/>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409147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7267CD-EF32-B870-D368-7E024F800CEF}"/>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3" name="Footer Placeholder 2">
            <a:extLst>
              <a:ext uri="{FF2B5EF4-FFF2-40B4-BE49-F238E27FC236}">
                <a16:creationId xmlns:a16="http://schemas.microsoft.com/office/drawing/2014/main" id="{EC8FF2BD-ED83-32B3-6C01-F8EBACA5A9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81657E-9BE3-BF3D-5D67-36EE029B7965}"/>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407287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E14F-4B61-14B5-DD1D-D7F33E12BB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92B5F7-5280-CE53-7B24-8306CAB5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8211F8-946B-E537-69A0-5E7A72410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1EC1C-0268-7D6F-80F2-093659B4D4D5}"/>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6" name="Footer Placeholder 5">
            <a:extLst>
              <a:ext uri="{FF2B5EF4-FFF2-40B4-BE49-F238E27FC236}">
                <a16:creationId xmlns:a16="http://schemas.microsoft.com/office/drawing/2014/main" id="{1DD2508A-853A-3447-D099-06F4F3700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67F758-029F-F7D1-593F-08DB9F6D2CAE}"/>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2344541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D170-74DA-F423-E89C-AFBE8B579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F28BBD-DE1B-D0A1-7E24-9A20E7706E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183EF5-C110-63B6-7EA7-A1E546B11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38325-2F61-18A9-4623-3BF63FA46D7A}"/>
              </a:ext>
            </a:extLst>
          </p:cNvPr>
          <p:cNvSpPr>
            <a:spLocks noGrp="1"/>
          </p:cNvSpPr>
          <p:nvPr>
            <p:ph type="dt" sz="half" idx="10"/>
          </p:nvPr>
        </p:nvSpPr>
        <p:spPr/>
        <p:txBody>
          <a:bodyPr/>
          <a:lstStyle/>
          <a:p>
            <a:fld id="{D83B0CAB-EB93-224A-9110-BE05F5AF2803}" type="datetimeFigureOut">
              <a:rPr lang="en-US" smtClean="0"/>
              <a:t>2/9/24</a:t>
            </a:fld>
            <a:endParaRPr lang="en-US"/>
          </a:p>
        </p:txBody>
      </p:sp>
      <p:sp>
        <p:nvSpPr>
          <p:cNvPr id="6" name="Footer Placeholder 5">
            <a:extLst>
              <a:ext uri="{FF2B5EF4-FFF2-40B4-BE49-F238E27FC236}">
                <a16:creationId xmlns:a16="http://schemas.microsoft.com/office/drawing/2014/main" id="{51E631B3-DF97-DFD1-DDA3-BE9E26E1C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5C20A-BBCC-0B48-C35C-93839B01C91E}"/>
              </a:ext>
            </a:extLst>
          </p:cNvPr>
          <p:cNvSpPr>
            <a:spLocks noGrp="1"/>
          </p:cNvSpPr>
          <p:nvPr>
            <p:ph type="sldNum" sz="quarter" idx="12"/>
          </p:nvPr>
        </p:nvSpPr>
        <p:spPr/>
        <p:txBody>
          <a:bodyPr/>
          <a:lstStyle/>
          <a:p>
            <a:fld id="{CD1B04A8-6554-E348-8FDA-AE5FB397BB78}" type="slidenum">
              <a:rPr lang="en-US" smtClean="0"/>
              <a:t>‹#›</a:t>
            </a:fld>
            <a:endParaRPr lang="en-US"/>
          </a:p>
        </p:txBody>
      </p:sp>
    </p:spTree>
    <p:extLst>
      <p:ext uri="{BB962C8B-B14F-4D97-AF65-F5344CB8AC3E}">
        <p14:creationId xmlns:p14="http://schemas.microsoft.com/office/powerpoint/2010/main" val="350167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45B80-F5CC-85D4-25EF-666924D63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0B68F-0401-5A2C-C9D9-FB6D2373CF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33B57-9F48-52A5-556A-4098E64A42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3B0CAB-EB93-224A-9110-BE05F5AF2803}" type="datetimeFigureOut">
              <a:rPr lang="en-US" smtClean="0"/>
              <a:t>2/9/24</a:t>
            </a:fld>
            <a:endParaRPr lang="en-US"/>
          </a:p>
        </p:txBody>
      </p:sp>
      <p:sp>
        <p:nvSpPr>
          <p:cNvPr id="5" name="Footer Placeholder 4">
            <a:extLst>
              <a:ext uri="{FF2B5EF4-FFF2-40B4-BE49-F238E27FC236}">
                <a16:creationId xmlns:a16="http://schemas.microsoft.com/office/drawing/2014/main" id="{B3F6B32F-E0E3-DCCF-7804-46DDA08C50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9272AB-BFA3-A6BF-A01E-7F914DECCC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1B04A8-6554-E348-8FDA-AE5FB397BB78}" type="slidenum">
              <a:rPr lang="en-US" smtClean="0"/>
              <a:t>‹#›</a:t>
            </a:fld>
            <a:endParaRPr lang="en-US"/>
          </a:p>
        </p:txBody>
      </p:sp>
    </p:spTree>
    <p:extLst>
      <p:ext uri="{BB962C8B-B14F-4D97-AF65-F5344CB8AC3E}">
        <p14:creationId xmlns:p14="http://schemas.microsoft.com/office/powerpoint/2010/main" val="727754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8.png"/><Relationship Id="rId7" Type="http://schemas.openxmlformats.org/officeDocument/2006/relationships/image" Target="../media/image1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20.png"/><Relationship Id="rId10" Type="http://schemas.openxmlformats.org/officeDocument/2006/relationships/image" Target="../media/image19.png"/><Relationship Id="rId4" Type="http://schemas.openxmlformats.org/officeDocument/2006/relationships/customXml" Target="../ink/ink3.xml"/><Relationship Id="rId9" Type="http://schemas.openxmlformats.org/officeDocument/2006/relationships/image" Target="../media/image140.png"/></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1.png"/><Relationship Id="rId7"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80.png"/><Relationship Id="rId4" Type="http://schemas.openxmlformats.org/officeDocument/2006/relationships/customXml" Target="../ink/ink6.xml"/><Relationship Id="rId9" Type="http://schemas.openxmlformats.org/officeDocument/2006/relationships/image" Target="../media/image20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5FDC-F20B-65C3-AEB4-03A7FD3A6CB3}"/>
              </a:ext>
            </a:extLst>
          </p:cNvPr>
          <p:cNvSpPr>
            <a:spLocks noGrp="1"/>
          </p:cNvSpPr>
          <p:nvPr>
            <p:ph type="ctrTitle"/>
          </p:nvPr>
        </p:nvSpPr>
        <p:spPr/>
        <p:txBody>
          <a:bodyPr/>
          <a:lstStyle/>
          <a:p>
            <a:r>
              <a:rPr lang="en-US" dirty="0"/>
              <a:t>Video Lick Validation</a:t>
            </a:r>
          </a:p>
        </p:txBody>
      </p:sp>
      <p:sp>
        <p:nvSpPr>
          <p:cNvPr id="3" name="Subtitle 2">
            <a:extLst>
              <a:ext uri="{FF2B5EF4-FFF2-40B4-BE49-F238E27FC236}">
                <a16:creationId xmlns:a16="http://schemas.microsoft.com/office/drawing/2014/main" id="{EB62D9A5-C560-48FD-33E1-9DB1E62E4BEF}"/>
              </a:ext>
            </a:extLst>
          </p:cNvPr>
          <p:cNvSpPr>
            <a:spLocks noGrp="1"/>
          </p:cNvSpPr>
          <p:nvPr>
            <p:ph type="subTitle" idx="1"/>
          </p:nvPr>
        </p:nvSpPr>
        <p:spPr/>
        <p:txBody>
          <a:bodyPr/>
          <a:lstStyle/>
          <a:p>
            <a:r>
              <a:rPr lang="en-US" dirty="0" err="1"/>
              <a:t>Ahamilos</a:t>
            </a:r>
            <a:r>
              <a:rPr lang="en-US" dirty="0"/>
              <a:t> 2/5/24</a:t>
            </a:r>
          </a:p>
        </p:txBody>
      </p:sp>
    </p:spTree>
    <p:extLst>
      <p:ext uri="{BB962C8B-B14F-4D97-AF65-F5344CB8AC3E}">
        <p14:creationId xmlns:p14="http://schemas.microsoft.com/office/powerpoint/2010/main" val="388556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129147" y="1839155"/>
            <a:ext cx="5839519" cy="4351338"/>
          </a:xfrm>
        </p:spPr>
        <p:txBody>
          <a:bodyPr>
            <a:normAutofit fontScale="85000" lnSpcReduction="10000"/>
          </a:bodyPr>
          <a:lstStyle/>
          <a:p>
            <a:pPr marL="0" indent="0">
              <a:buNone/>
            </a:pPr>
            <a:r>
              <a:rPr lang="en-US"/>
              <a:t>9. Assisted </a:t>
            </a:r>
            <a:r>
              <a:rPr lang="en-US" dirty="0"/>
              <a:t>Manual Curation of Missed Licks vs Grooming</a:t>
            </a:r>
          </a:p>
          <a:p>
            <a:pPr marL="0" indent="0">
              <a:buNone/>
            </a:pPr>
            <a:r>
              <a:rPr lang="en-US" sz="2000" dirty="0" err="1">
                <a:latin typeface="Courier" pitchFamily="2" charset="0"/>
              </a:rPr>
              <a:t>obj.UIexamineLicking</a:t>
            </a:r>
            <a:r>
              <a:rPr lang="en-US" sz="2000" dirty="0">
                <a:latin typeface="Courier" pitchFamily="2" charset="0"/>
              </a:rPr>
              <a:t>(</a:t>
            </a:r>
            <a:r>
              <a:rPr lang="en-US" sz="2000" i="1" dirty="0" err="1">
                <a:solidFill>
                  <a:srgbClr val="00B0F0"/>
                </a:solidFill>
                <a:latin typeface="Courier" pitchFamily="2" charset="0"/>
              </a:rPr>
              <a:t>threshold_to_examine</a:t>
            </a:r>
            <a:r>
              <a:rPr lang="en-US" sz="2000" dirty="0">
                <a:latin typeface="Courier" pitchFamily="2" charset="0"/>
              </a:rPr>
              <a:t>)</a:t>
            </a:r>
          </a:p>
          <a:p>
            <a:pPr marL="0" indent="0">
              <a:buNone/>
            </a:pPr>
            <a:endParaRPr lang="en-US" sz="2000" dirty="0">
              <a:latin typeface="Courier" pitchFamily="2" charset="0"/>
            </a:endParaRPr>
          </a:p>
          <a:p>
            <a:pPr marL="0" indent="0">
              <a:buNone/>
            </a:pPr>
            <a:r>
              <a:rPr lang="en-US" sz="2000" dirty="0"/>
              <a:t>The program finds all first-licks where the difference in timestamps between CED and Video is &lt; some threshold to examine. Conservatively, we set this threshold to 0.1s for testing. It looks like up to 150ms is within the range of error.</a:t>
            </a:r>
          </a:p>
          <a:p>
            <a:pPr marL="0" indent="0">
              <a:buNone/>
            </a:pPr>
            <a:endParaRPr lang="en-US" sz="2000" dirty="0"/>
          </a:p>
          <a:p>
            <a:pPr marL="0" indent="0">
              <a:buNone/>
            </a:pPr>
            <a:r>
              <a:rPr lang="en-US" sz="2000" dirty="0"/>
              <a:t>TIP: drop a stop sign on the </a:t>
            </a:r>
            <a:r>
              <a:rPr lang="en-US" sz="2000" dirty="0" err="1"/>
              <a:t>dlg</a:t>
            </a:r>
            <a:r>
              <a:rPr lang="en-US" sz="2000" dirty="0"/>
              <a:t> box line of the function so that you can examine the plots before making a curation decision!</a:t>
            </a:r>
          </a:p>
          <a:p>
            <a:pPr marL="0" indent="0">
              <a:buNone/>
            </a:pPr>
            <a:endParaRPr lang="en-US" sz="2000" dirty="0"/>
          </a:p>
          <a:p>
            <a:pPr marL="0" indent="0">
              <a:buNone/>
            </a:pPr>
            <a:r>
              <a:rPr lang="en-US" sz="2000" dirty="0"/>
              <a:t>Try </a:t>
            </a:r>
            <a:r>
              <a:rPr lang="en-US" sz="2000" dirty="0" err="1">
                <a:latin typeface="Courier" pitchFamily="2" charset="0"/>
              </a:rPr>
              <a:t>obj.plot</a:t>
            </a:r>
            <a:r>
              <a:rPr lang="en-US" sz="2000" dirty="0">
                <a:latin typeface="Courier" pitchFamily="2" charset="0"/>
              </a:rPr>
              <a:t>(</a:t>
            </a:r>
            <a:r>
              <a:rPr lang="en-US" sz="2000" i="1" dirty="0" err="1">
                <a:solidFill>
                  <a:srgbClr val="00B0F0"/>
                </a:solidFill>
                <a:latin typeface="Courier" pitchFamily="2" charset="0"/>
              </a:rPr>
              <a:t>frameNo</a:t>
            </a:r>
            <a:r>
              <a:rPr lang="en-US" sz="2000" dirty="0">
                <a:latin typeface="Courier" pitchFamily="2" charset="0"/>
              </a:rPr>
              <a:t>)</a:t>
            </a:r>
            <a:r>
              <a:rPr lang="en-US" sz="2000" dirty="0"/>
              <a:t>for any frames you’d like to check out before deciding</a:t>
            </a:r>
          </a:p>
        </p:txBody>
      </p:sp>
      <p:pic>
        <p:nvPicPr>
          <p:cNvPr id="4" name="Picture 3">
            <a:extLst>
              <a:ext uri="{FF2B5EF4-FFF2-40B4-BE49-F238E27FC236}">
                <a16:creationId xmlns:a16="http://schemas.microsoft.com/office/drawing/2014/main" id="{1BDAC1CA-32C5-447F-E172-11547C74A916}"/>
              </a:ext>
            </a:extLst>
          </p:cNvPr>
          <p:cNvPicPr>
            <a:picLocks noChangeAspect="1"/>
          </p:cNvPicPr>
          <p:nvPr/>
        </p:nvPicPr>
        <p:blipFill>
          <a:blip r:embed="rId2"/>
          <a:stretch>
            <a:fillRect/>
          </a:stretch>
        </p:blipFill>
        <p:spPr>
          <a:xfrm>
            <a:off x="6223334" y="115684"/>
            <a:ext cx="5839519" cy="3649699"/>
          </a:xfrm>
          <a:prstGeom prst="rect">
            <a:avLst/>
          </a:prstGeom>
        </p:spPr>
      </p:pic>
      <p:pic>
        <p:nvPicPr>
          <p:cNvPr id="5" name="Picture 4">
            <a:extLst>
              <a:ext uri="{FF2B5EF4-FFF2-40B4-BE49-F238E27FC236}">
                <a16:creationId xmlns:a16="http://schemas.microsoft.com/office/drawing/2014/main" id="{9C67D7D3-D4C7-EAED-064A-0FF4275253AE}"/>
              </a:ext>
            </a:extLst>
          </p:cNvPr>
          <p:cNvPicPr>
            <a:picLocks noChangeAspect="1"/>
          </p:cNvPicPr>
          <p:nvPr/>
        </p:nvPicPr>
        <p:blipFill>
          <a:blip r:embed="rId3"/>
          <a:stretch>
            <a:fillRect/>
          </a:stretch>
        </p:blipFill>
        <p:spPr>
          <a:xfrm>
            <a:off x="6772393" y="4014824"/>
            <a:ext cx="3988470" cy="2727492"/>
          </a:xfrm>
          <a:prstGeom prst="rect">
            <a:avLst/>
          </a:prstGeom>
        </p:spPr>
      </p:pic>
    </p:spTree>
    <p:extLst>
      <p:ext uri="{BB962C8B-B14F-4D97-AF65-F5344CB8AC3E}">
        <p14:creationId xmlns:p14="http://schemas.microsoft.com/office/powerpoint/2010/main" val="169482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a:xfrm>
            <a:off x="0" y="-269278"/>
            <a:ext cx="10515600" cy="1325563"/>
          </a:xfrm>
        </p:spPr>
        <p:txBody>
          <a:bodyPr/>
          <a:lstStyle/>
          <a:p>
            <a:r>
              <a:rPr lang="en-US" dirty="0"/>
              <a:t>Patterns of Assisted Curation</a:t>
            </a:r>
          </a:p>
        </p:txBody>
      </p:sp>
      <p:sp>
        <p:nvSpPr>
          <p:cNvPr id="8" name="TextBox 7">
            <a:extLst>
              <a:ext uri="{FF2B5EF4-FFF2-40B4-BE49-F238E27FC236}">
                <a16:creationId xmlns:a16="http://schemas.microsoft.com/office/drawing/2014/main" id="{06B9F667-1735-3B03-E9F9-110A5F08C975}"/>
              </a:ext>
            </a:extLst>
          </p:cNvPr>
          <p:cNvSpPr txBox="1"/>
          <p:nvPr/>
        </p:nvSpPr>
        <p:spPr>
          <a:xfrm>
            <a:off x="145144" y="2463965"/>
            <a:ext cx="3305628" cy="4524315"/>
          </a:xfrm>
          <a:prstGeom prst="rect">
            <a:avLst/>
          </a:prstGeom>
          <a:noFill/>
        </p:spPr>
        <p:txBody>
          <a:bodyPr wrap="square" rtlCol="0">
            <a:spAutoFit/>
          </a:bodyPr>
          <a:lstStyle/>
          <a:p>
            <a:r>
              <a:rPr lang="en-US" dirty="0"/>
              <a:t>Problematic lick?:</a:t>
            </a:r>
          </a:p>
          <a:p>
            <a:endParaRPr lang="en-US" dirty="0"/>
          </a:p>
          <a:p>
            <a:r>
              <a:rPr lang="en-US" dirty="0"/>
              <a:t>Thick red: cue</a:t>
            </a:r>
          </a:p>
          <a:p>
            <a:r>
              <a:rPr lang="en-US" dirty="0"/>
              <a:t>Green: Video licks</a:t>
            </a:r>
          </a:p>
          <a:p>
            <a:r>
              <a:rPr lang="en-US" dirty="0"/>
              <a:t>Black: CED lick</a:t>
            </a:r>
          </a:p>
          <a:p>
            <a:endParaRPr lang="en-US" dirty="0"/>
          </a:p>
          <a:p>
            <a:r>
              <a:rPr lang="en-US" dirty="0"/>
              <a:t>Note how the lick ROI shows an increase well before the </a:t>
            </a:r>
            <a:r>
              <a:rPr lang="en-US" dirty="0" err="1"/>
              <a:t>lampON</a:t>
            </a:r>
            <a:r>
              <a:rPr lang="en-US" dirty="0"/>
              <a:t> event…we need to examine this frame</a:t>
            </a:r>
          </a:p>
          <a:p>
            <a:endParaRPr lang="en-US" dirty="0"/>
          </a:p>
          <a:p>
            <a:r>
              <a:rPr lang="en-US" dirty="0"/>
              <a:t>Click on the lick ROI plot to find the </a:t>
            </a:r>
            <a:r>
              <a:rPr lang="en-US" dirty="0" err="1"/>
              <a:t>frameNo</a:t>
            </a:r>
            <a:r>
              <a:rPr lang="en-US" dirty="0"/>
              <a:t> (it’s 41587!), then try:</a:t>
            </a:r>
          </a:p>
          <a:p>
            <a:r>
              <a:rPr lang="en-US" dirty="0" err="1">
                <a:latin typeface="Courier" pitchFamily="2" charset="0"/>
              </a:rPr>
              <a:t>obj.plot</a:t>
            </a:r>
            <a:r>
              <a:rPr lang="en-US" dirty="0">
                <a:latin typeface="Courier" pitchFamily="2" charset="0"/>
              </a:rPr>
              <a:t>(</a:t>
            </a:r>
            <a:r>
              <a:rPr lang="en-US" dirty="0">
                <a:solidFill>
                  <a:srgbClr val="00B0F0"/>
                </a:solidFill>
                <a:latin typeface="Courier" pitchFamily="2" charset="0"/>
              </a:rPr>
              <a:t>41587</a:t>
            </a:r>
            <a:r>
              <a:rPr lang="en-US" dirty="0">
                <a:latin typeface="Courier" pitchFamily="2" charset="0"/>
              </a:rPr>
              <a:t>) %and a few frames around this</a:t>
            </a:r>
          </a:p>
        </p:txBody>
      </p:sp>
      <p:pic>
        <p:nvPicPr>
          <p:cNvPr id="10" name="Picture 9">
            <a:extLst>
              <a:ext uri="{FF2B5EF4-FFF2-40B4-BE49-F238E27FC236}">
                <a16:creationId xmlns:a16="http://schemas.microsoft.com/office/drawing/2014/main" id="{C74C0AB5-F37F-015F-73EA-7BA26DC43585}"/>
              </a:ext>
            </a:extLst>
          </p:cNvPr>
          <p:cNvPicPr>
            <a:picLocks noChangeAspect="1"/>
          </p:cNvPicPr>
          <p:nvPr/>
        </p:nvPicPr>
        <p:blipFill>
          <a:blip r:embed="rId2"/>
          <a:stretch>
            <a:fillRect/>
          </a:stretch>
        </p:blipFill>
        <p:spPr>
          <a:xfrm>
            <a:off x="2603473" y="658539"/>
            <a:ext cx="5308654" cy="3270450"/>
          </a:xfrm>
          <a:prstGeom prst="rect">
            <a:avLst/>
          </a:prstGeom>
        </p:spPr>
      </p:pic>
      <p:pic>
        <p:nvPicPr>
          <p:cNvPr id="11" name="Picture 10">
            <a:extLst>
              <a:ext uri="{FF2B5EF4-FFF2-40B4-BE49-F238E27FC236}">
                <a16:creationId xmlns:a16="http://schemas.microsoft.com/office/drawing/2014/main" id="{B434F17C-07F5-4FED-9EFD-510E56099E85}"/>
              </a:ext>
            </a:extLst>
          </p:cNvPr>
          <p:cNvPicPr>
            <a:picLocks noChangeAspect="1"/>
          </p:cNvPicPr>
          <p:nvPr/>
        </p:nvPicPr>
        <p:blipFill>
          <a:blip r:embed="rId3"/>
          <a:stretch>
            <a:fillRect/>
          </a:stretch>
        </p:blipFill>
        <p:spPr>
          <a:xfrm>
            <a:off x="9259566" y="2656743"/>
            <a:ext cx="2697299" cy="290846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566EB2B4-782A-B729-854A-F774E3FD1B60}"/>
                  </a:ext>
                </a:extLst>
              </p14:cNvPr>
              <p14:cNvContentPartPr/>
              <p14:nvPr/>
            </p14:nvContentPartPr>
            <p14:xfrm>
              <a:off x="2456549" y="4084274"/>
              <a:ext cx="6384240" cy="2260080"/>
            </p14:xfrm>
          </p:contentPart>
        </mc:Choice>
        <mc:Fallback xmlns="">
          <p:pic>
            <p:nvPicPr>
              <p:cNvPr id="12" name="Ink 11">
                <a:extLst>
                  <a:ext uri="{FF2B5EF4-FFF2-40B4-BE49-F238E27FC236}">
                    <a16:creationId xmlns:a16="http://schemas.microsoft.com/office/drawing/2014/main" id="{566EB2B4-782A-B729-854A-F774E3FD1B60}"/>
                  </a:ext>
                </a:extLst>
              </p:cNvPr>
              <p:cNvPicPr/>
              <p:nvPr/>
            </p:nvPicPr>
            <p:blipFill>
              <a:blip r:embed="rId5"/>
              <a:stretch>
                <a:fillRect/>
              </a:stretch>
            </p:blipFill>
            <p:spPr>
              <a:xfrm>
                <a:off x="2447909" y="4075634"/>
                <a:ext cx="6401880" cy="2277720"/>
              </a:xfrm>
              <a:prstGeom prst="rect">
                <a:avLst/>
              </a:prstGeom>
            </p:spPr>
          </p:pic>
        </mc:Fallback>
      </mc:AlternateContent>
      <p:grpSp>
        <p:nvGrpSpPr>
          <p:cNvPr id="15" name="Group 14">
            <a:extLst>
              <a:ext uri="{FF2B5EF4-FFF2-40B4-BE49-F238E27FC236}">
                <a16:creationId xmlns:a16="http://schemas.microsoft.com/office/drawing/2014/main" id="{E00C148F-58F0-614B-54E6-9831BB886DB3}"/>
              </a:ext>
            </a:extLst>
          </p:cNvPr>
          <p:cNvGrpSpPr/>
          <p:nvPr/>
        </p:nvGrpSpPr>
        <p:grpSpPr>
          <a:xfrm>
            <a:off x="1949669" y="3206234"/>
            <a:ext cx="4521240" cy="2357280"/>
            <a:chOff x="1949669" y="3206234"/>
            <a:chExt cx="4521240" cy="235728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EE94462-040B-1036-CCE3-D23FA1C5CD37}"/>
                    </a:ext>
                  </a:extLst>
                </p14:cNvPr>
                <p14:cNvContentPartPr/>
                <p14:nvPr/>
              </p14:nvContentPartPr>
              <p14:xfrm>
                <a:off x="1949669" y="3323594"/>
                <a:ext cx="4521240" cy="2239920"/>
              </p14:xfrm>
            </p:contentPart>
          </mc:Choice>
          <mc:Fallback xmlns="">
            <p:pic>
              <p:nvPicPr>
                <p:cNvPr id="13" name="Ink 12">
                  <a:extLst>
                    <a:ext uri="{FF2B5EF4-FFF2-40B4-BE49-F238E27FC236}">
                      <a16:creationId xmlns:a16="http://schemas.microsoft.com/office/drawing/2014/main" id="{1EE94462-040B-1036-CCE3-D23FA1C5CD37}"/>
                    </a:ext>
                  </a:extLst>
                </p:cNvPr>
                <p:cNvPicPr/>
                <p:nvPr/>
              </p:nvPicPr>
              <p:blipFill>
                <a:blip r:embed="rId7"/>
                <a:stretch>
                  <a:fillRect/>
                </a:stretch>
              </p:blipFill>
              <p:spPr>
                <a:xfrm>
                  <a:off x="1940669" y="3314594"/>
                  <a:ext cx="4538880" cy="225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AC9877C6-1A6C-C7D6-815F-D29207DB0141}"/>
                    </a:ext>
                  </a:extLst>
                </p14:cNvPr>
                <p14:cNvContentPartPr/>
                <p14:nvPr/>
              </p14:nvContentPartPr>
              <p14:xfrm>
                <a:off x="6239429" y="3206234"/>
                <a:ext cx="197280" cy="321840"/>
              </p14:xfrm>
            </p:contentPart>
          </mc:Choice>
          <mc:Fallback xmlns="">
            <p:pic>
              <p:nvPicPr>
                <p:cNvPr id="14" name="Ink 13">
                  <a:extLst>
                    <a:ext uri="{FF2B5EF4-FFF2-40B4-BE49-F238E27FC236}">
                      <a16:creationId xmlns:a16="http://schemas.microsoft.com/office/drawing/2014/main" id="{AC9877C6-1A6C-C7D6-815F-D29207DB0141}"/>
                    </a:ext>
                  </a:extLst>
                </p:cNvPr>
                <p:cNvPicPr/>
                <p:nvPr/>
              </p:nvPicPr>
              <p:blipFill>
                <a:blip r:embed="rId9"/>
                <a:stretch>
                  <a:fillRect/>
                </a:stretch>
              </p:blipFill>
              <p:spPr>
                <a:xfrm>
                  <a:off x="6230429" y="3197594"/>
                  <a:ext cx="214920" cy="339480"/>
                </a:xfrm>
                <a:prstGeom prst="rect">
                  <a:avLst/>
                </a:prstGeom>
              </p:spPr>
            </p:pic>
          </mc:Fallback>
        </mc:AlternateContent>
      </p:grpSp>
      <p:sp>
        <p:nvSpPr>
          <p:cNvPr id="16" name="TextBox 15">
            <a:extLst>
              <a:ext uri="{FF2B5EF4-FFF2-40B4-BE49-F238E27FC236}">
                <a16:creationId xmlns:a16="http://schemas.microsoft.com/office/drawing/2014/main" id="{4F10E4CA-CE73-5777-A8BB-0CAA886A844F}"/>
              </a:ext>
            </a:extLst>
          </p:cNvPr>
          <p:cNvSpPr txBox="1"/>
          <p:nvPr/>
        </p:nvSpPr>
        <p:spPr>
          <a:xfrm>
            <a:off x="5868853" y="5787952"/>
            <a:ext cx="6062878" cy="923330"/>
          </a:xfrm>
          <a:prstGeom prst="rect">
            <a:avLst/>
          </a:prstGeom>
          <a:noFill/>
        </p:spPr>
        <p:txBody>
          <a:bodyPr wrap="none" rtlCol="0">
            <a:spAutoFit/>
          </a:bodyPr>
          <a:lstStyle/>
          <a:p>
            <a:r>
              <a:rPr lang="en-US" dirty="0"/>
              <a:t>We see the mouse is scurrying! This isn’t a false detection.</a:t>
            </a:r>
          </a:p>
          <a:p>
            <a:endParaRPr lang="en-US" dirty="0"/>
          </a:p>
          <a:p>
            <a:r>
              <a:rPr lang="en-US" dirty="0"/>
              <a:t>We thus mark the trial as OK</a:t>
            </a:r>
          </a:p>
        </p:txBody>
      </p:sp>
      <p:pic>
        <p:nvPicPr>
          <p:cNvPr id="17" name="Picture 16">
            <a:extLst>
              <a:ext uri="{FF2B5EF4-FFF2-40B4-BE49-F238E27FC236}">
                <a16:creationId xmlns:a16="http://schemas.microsoft.com/office/drawing/2014/main" id="{61822D17-2343-415D-33F1-C7DD5F037DE0}"/>
              </a:ext>
            </a:extLst>
          </p:cNvPr>
          <p:cNvPicPr>
            <a:picLocks noChangeAspect="1"/>
          </p:cNvPicPr>
          <p:nvPr/>
        </p:nvPicPr>
        <p:blipFill>
          <a:blip r:embed="rId10"/>
          <a:stretch>
            <a:fillRect/>
          </a:stretch>
        </p:blipFill>
        <p:spPr>
          <a:xfrm>
            <a:off x="7918366" y="723099"/>
            <a:ext cx="2452090" cy="2644055"/>
          </a:xfrm>
          <a:prstGeom prst="rect">
            <a:avLst/>
          </a:prstGeom>
        </p:spPr>
      </p:pic>
      <p:sp>
        <p:nvSpPr>
          <p:cNvPr id="18" name="TextBox 17">
            <a:extLst>
              <a:ext uri="{FF2B5EF4-FFF2-40B4-BE49-F238E27FC236}">
                <a16:creationId xmlns:a16="http://schemas.microsoft.com/office/drawing/2014/main" id="{C126044D-A390-B8FE-8647-629A51756BF3}"/>
              </a:ext>
            </a:extLst>
          </p:cNvPr>
          <p:cNvSpPr txBox="1"/>
          <p:nvPr/>
        </p:nvSpPr>
        <p:spPr>
          <a:xfrm>
            <a:off x="9833804" y="6249617"/>
            <a:ext cx="1548822" cy="369332"/>
          </a:xfrm>
          <a:prstGeom prst="rect">
            <a:avLst/>
          </a:prstGeom>
          <a:noFill/>
        </p:spPr>
        <p:txBody>
          <a:bodyPr wrap="none" rtlCol="0">
            <a:spAutoFit/>
          </a:bodyPr>
          <a:lstStyle/>
          <a:p>
            <a:r>
              <a:rPr lang="en-US" dirty="0">
                <a:highlight>
                  <a:srgbClr val="00FF00"/>
                </a:highlight>
              </a:rPr>
              <a:t>This lick is ok!</a:t>
            </a:r>
          </a:p>
        </p:txBody>
      </p:sp>
    </p:spTree>
    <p:extLst>
      <p:ext uri="{BB962C8B-B14F-4D97-AF65-F5344CB8AC3E}">
        <p14:creationId xmlns:p14="http://schemas.microsoft.com/office/powerpoint/2010/main" val="221960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8D251-AF48-FA0D-3359-093A07A9CC91}"/>
              </a:ext>
            </a:extLst>
          </p:cNvPr>
          <p:cNvPicPr>
            <a:picLocks noChangeAspect="1"/>
          </p:cNvPicPr>
          <p:nvPr/>
        </p:nvPicPr>
        <p:blipFill rotWithShape="1">
          <a:blip r:embed="rId2"/>
          <a:srcRect l="44402"/>
          <a:stretch/>
        </p:blipFill>
        <p:spPr>
          <a:xfrm>
            <a:off x="2831888" y="393503"/>
            <a:ext cx="4753429" cy="4766511"/>
          </a:xfrm>
          <a:prstGeom prst="rect">
            <a:avLst/>
          </a:prstGeom>
        </p:spPr>
      </p:pic>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a:xfrm>
            <a:off x="-49198" y="-428299"/>
            <a:ext cx="10515600" cy="1325563"/>
          </a:xfrm>
        </p:spPr>
        <p:txBody>
          <a:bodyPr/>
          <a:lstStyle/>
          <a:p>
            <a:r>
              <a:rPr lang="en-US" dirty="0"/>
              <a:t>Patterns of Assisted Curation</a:t>
            </a:r>
          </a:p>
        </p:txBody>
      </p:sp>
      <p:sp>
        <p:nvSpPr>
          <p:cNvPr id="8" name="TextBox 7">
            <a:extLst>
              <a:ext uri="{FF2B5EF4-FFF2-40B4-BE49-F238E27FC236}">
                <a16:creationId xmlns:a16="http://schemas.microsoft.com/office/drawing/2014/main" id="{06B9F667-1735-3B03-E9F9-110A5F08C975}"/>
              </a:ext>
            </a:extLst>
          </p:cNvPr>
          <p:cNvSpPr txBox="1"/>
          <p:nvPr/>
        </p:nvSpPr>
        <p:spPr>
          <a:xfrm>
            <a:off x="145144" y="2463965"/>
            <a:ext cx="3305628" cy="4247317"/>
          </a:xfrm>
          <a:prstGeom prst="rect">
            <a:avLst/>
          </a:prstGeom>
          <a:noFill/>
        </p:spPr>
        <p:txBody>
          <a:bodyPr wrap="square" rtlCol="0">
            <a:spAutoFit/>
          </a:bodyPr>
          <a:lstStyle/>
          <a:p>
            <a:r>
              <a:rPr lang="en-US" dirty="0"/>
              <a:t>Problematic lick?:</a:t>
            </a:r>
          </a:p>
          <a:p>
            <a:endParaRPr lang="en-US" dirty="0"/>
          </a:p>
          <a:p>
            <a:r>
              <a:rPr lang="en-US" dirty="0"/>
              <a:t>Dashed red: </a:t>
            </a:r>
            <a:r>
              <a:rPr lang="en-US" dirty="0" err="1"/>
              <a:t>LampOff</a:t>
            </a:r>
            <a:endParaRPr lang="en-US" dirty="0"/>
          </a:p>
          <a:p>
            <a:r>
              <a:rPr lang="en-US" dirty="0"/>
              <a:t>Thick red: cue</a:t>
            </a:r>
          </a:p>
          <a:p>
            <a:r>
              <a:rPr lang="en-US" dirty="0"/>
              <a:t>Green: Video licks</a:t>
            </a:r>
          </a:p>
          <a:p>
            <a:r>
              <a:rPr lang="en-US" dirty="0"/>
              <a:t>Black: CED lick</a:t>
            </a:r>
          </a:p>
          <a:p>
            <a:endParaRPr lang="en-US" dirty="0"/>
          </a:p>
          <a:p>
            <a:r>
              <a:rPr lang="en-US" dirty="0"/>
              <a:t>Note how the green happens on the up-swing of the lick—it’s nearly the same time as the lamp-off. This lick is ok—the video just detected a little faster than CED because the tongue was captured in flight before contacting the spout!</a:t>
            </a:r>
          </a:p>
        </p:txBody>
      </p:sp>
      <p:sp>
        <p:nvSpPr>
          <p:cNvPr id="9" name="TextBox 8">
            <a:extLst>
              <a:ext uri="{FF2B5EF4-FFF2-40B4-BE49-F238E27FC236}">
                <a16:creationId xmlns:a16="http://schemas.microsoft.com/office/drawing/2014/main" id="{AA24856E-292B-30A9-6363-0BCEBCA45172}"/>
              </a:ext>
            </a:extLst>
          </p:cNvPr>
          <p:cNvSpPr txBox="1"/>
          <p:nvPr/>
        </p:nvSpPr>
        <p:spPr>
          <a:xfrm>
            <a:off x="3657600" y="6212114"/>
            <a:ext cx="4899162" cy="369332"/>
          </a:xfrm>
          <a:prstGeom prst="rect">
            <a:avLst/>
          </a:prstGeom>
          <a:noFill/>
        </p:spPr>
        <p:txBody>
          <a:bodyPr wrap="none" rtlCol="0">
            <a:spAutoFit/>
          </a:bodyPr>
          <a:lstStyle/>
          <a:p>
            <a:r>
              <a:rPr lang="en-US" dirty="0"/>
              <a:t>If you’re not sure, try zooming in on the ROI plot!</a:t>
            </a:r>
          </a:p>
        </p:txBody>
      </p:sp>
      <p:pic>
        <p:nvPicPr>
          <p:cNvPr id="18" name="Picture 17">
            <a:extLst>
              <a:ext uri="{FF2B5EF4-FFF2-40B4-BE49-F238E27FC236}">
                <a16:creationId xmlns:a16="http://schemas.microsoft.com/office/drawing/2014/main" id="{59A3F72C-1343-039A-1D80-51F7565889B0}"/>
              </a:ext>
            </a:extLst>
          </p:cNvPr>
          <p:cNvPicPr>
            <a:picLocks noChangeAspect="1"/>
          </p:cNvPicPr>
          <p:nvPr/>
        </p:nvPicPr>
        <p:blipFill>
          <a:blip r:embed="rId3"/>
          <a:stretch>
            <a:fillRect/>
          </a:stretch>
        </p:blipFill>
        <p:spPr>
          <a:xfrm>
            <a:off x="7383435" y="2042551"/>
            <a:ext cx="7065818" cy="3939265"/>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94DD5B3-FE56-4A97-1818-5680D9400FA9}"/>
                  </a:ext>
                </a:extLst>
              </p14:cNvPr>
              <p14:cNvContentPartPr/>
              <p14:nvPr/>
            </p14:nvContentPartPr>
            <p14:xfrm>
              <a:off x="8843914" y="5325194"/>
              <a:ext cx="2175840" cy="912240"/>
            </p14:xfrm>
          </p:contentPart>
        </mc:Choice>
        <mc:Fallback xmlns="">
          <p:pic>
            <p:nvPicPr>
              <p:cNvPr id="19" name="Ink 18">
                <a:extLst>
                  <a:ext uri="{FF2B5EF4-FFF2-40B4-BE49-F238E27FC236}">
                    <a16:creationId xmlns:a16="http://schemas.microsoft.com/office/drawing/2014/main" id="{094DD5B3-FE56-4A97-1818-5680D9400FA9}"/>
                  </a:ext>
                </a:extLst>
              </p:cNvPr>
              <p:cNvPicPr/>
              <p:nvPr/>
            </p:nvPicPr>
            <p:blipFill>
              <a:blip r:embed="rId5"/>
              <a:stretch>
                <a:fillRect/>
              </a:stretch>
            </p:blipFill>
            <p:spPr>
              <a:xfrm>
                <a:off x="8835274" y="5316554"/>
                <a:ext cx="219348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66D56084-F54B-3FF2-62DE-054C20F726A9}"/>
                  </a:ext>
                </a:extLst>
              </p14:cNvPr>
              <p14:cNvContentPartPr/>
              <p14:nvPr/>
            </p14:nvContentPartPr>
            <p14:xfrm>
              <a:off x="2851354" y="3514754"/>
              <a:ext cx="1226520" cy="948960"/>
            </p14:xfrm>
          </p:contentPart>
        </mc:Choice>
        <mc:Fallback xmlns="">
          <p:pic>
            <p:nvPicPr>
              <p:cNvPr id="20" name="Ink 19">
                <a:extLst>
                  <a:ext uri="{FF2B5EF4-FFF2-40B4-BE49-F238E27FC236}">
                    <a16:creationId xmlns:a16="http://schemas.microsoft.com/office/drawing/2014/main" id="{66D56084-F54B-3FF2-62DE-054C20F726A9}"/>
                  </a:ext>
                </a:extLst>
              </p:cNvPr>
              <p:cNvPicPr/>
              <p:nvPr/>
            </p:nvPicPr>
            <p:blipFill>
              <a:blip r:embed="rId7"/>
              <a:stretch>
                <a:fillRect/>
              </a:stretch>
            </p:blipFill>
            <p:spPr>
              <a:xfrm>
                <a:off x="2842354" y="3506114"/>
                <a:ext cx="124416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88B26C20-0E4A-FB6A-9194-3A1D02A9488C}"/>
                  </a:ext>
                </a:extLst>
              </p14:cNvPr>
              <p14:cNvContentPartPr/>
              <p14:nvPr/>
            </p14:nvContentPartPr>
            <p14:xfrm>
              <a:off x="576514" y="1224794"/>
              <a:ext cx="3447000" cy="4116240"/>
            </p14:xfrm>
          </p:contentPart>
        </mc:Choice>
        <mc:Fallback xmlns="">
          <p:pic>
            <p:nvPicPr>
              <p:cNvPr id="21" name="Ink 20">
                <a:extLst>
                  <a:ext uri="{FF2B5EF4-FFF2-40B4-BE49-F238E27FC236}">
                    <a16:creationId xmlns:a16="http://schemas.microsoft.com/office/drawing/2014/main" id="{88B26C20-0E4A-FB6A-9194-3A1D02A9488C}"/>
                  </a:ext>
                </a:extLst>
              </p:cNvPr>
              <p:cNvPicPr/>
              <p:nvPr/>
            </p:nvPicPr>
            <p:blipFill>
              <a:blip r:embed="rId9"/>
              <a:stretch>
                <a:fillRect/>
              </a:stretch>
            </p:blipFill>
            <p:spPr>
              <a:xfrm>
                <a:off x="567514" y="1216154"/>
                <a:ext cx="3464640" cy="4133880"/>
              </a:xfrm>
              <a:prstGeom prst="rect">
                <a:avLst/>
              </a:prstGeom>
            </p:spPr>
          </p:pic>
        </mc:Fallback>
      </mc:AlternateContent>
      <p:sp>
        <p:nvSpPr>
          <p:cNvPr id="22" name="TextBox 21">
            <a:extLst>
              <a:ext uri="{FF2B5EF4-FFF2-40B4-BE49-F238E27FC236}">
                <a16:creationId xmlns:a16="http://schemas.microsoft.com/office/drawing/2014/main" id="{6F7AC09C-171B-66E1-92B6-D4F183338060}"/>
              </a:ext>
            </a:extLst>
          </p:cNvPr>
          <p:cNvSpPr txBox="1"/>
          <p:nvPr/>
        </p:nvSpPr>
        <p:spPr>
          <a:xfrm>
            <a:off x="8843914" y="691518"/>
            <a:ext cx="1548822" cy="369332"/>
          </a:xfrm>
          <a:prstGeom prst="rect">
            <a:avLst/>
          </a:prstGeom>
          <a:noFill/>
        </p:spPr>
        <p:txBody>
          <a:bodyPr wrap="none" rtlCol="0">
            <a:spAutoFit/>
          </a:bodyPr>
          <a:lstStyle/>
          <a:p>
            <a:r>
              <a:rPr lang="en-US" dirty="0">
                <a:highlight>
                  <a:srgbClr val="00FF00"/>
                </a:highlight>
              </a:rPr>
              <a:t>This lick is ok!</a:t>
            </a:r>
          </a:p>
        </p:txBody>
      </p:sp>
    </p:spTree>
    <p:extLst>
      <p:ext uri="{BB962C8B-B14F-4D97-AF65-F5344CB8AC3E}">
        <p14:creationId xmlns:p14="http://schemas.microsoft.com/office/powerpoint/2010/main" val="375198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5"/>
            <a:ext cx="3813810" cy="4351338"/>
          </a:xfrm>
        </p:spPr>
        <p:txBody>
          <a:bodyPr>
            <a:normAutofit/>
          </a:bodyPr>
          <a:lstStyle/>
          <a:p>
            <a:pPr marL="0" indent="0">
              <a:buNone/>
            </a:pPr>
            <a:r>
              <a:rPr lang="en-US" dirty="0"/>
              <a:t>View lick data from a single video</a:t>
            </a:r>
          </a:p>
          <a:p>
            <a:pPr marL="0" indent="0">
              <a:buNone/>
            </a:pPr>
            <a:r>
              <a:rPr lang="en-US" sz="2000" dirty="0" err="1">
                <a:latin typeface="Courier" pitchFamily="2" charset="0"/>
              </a:rPr>
              <a:t>obj.plotMeanPixelsByVideo</a:t>
            </a:r>
            <a:r>
              <a:rPr lang="en-US" sz="2000" dirty="0">
                <a:latin typeface="Courier" pitchFamily="2" charset="0"/>
              </a:rPr>
              <a:t>(</a:t>
            </a:r>
            <a:r>
              <a:rPr lang="en-US" sz="2000" i="1" dirty="0" err="1">
                <a:solidFill>
                  <a:srgbClr val="00B0F0"/>
                </a:solidFill>
                <a:latin typeface="Courier" pitchFamily="2" charset="0"/>
              </a:rPr>
              <a:t>video_number</a:t>
            </a:r>
            <a:r>
              <a:rPr lang="en-US" sz="2000" dirty="0">
                <a:latin typeface="Courier" pitchFamily="2" charset="0"/>
              </a:rPr>
              <a:t>, 'lick’)</a:t>
            </a:r>
          </a:p>
          <a:p>
            <a:pPr marL="0" indent="0">
              <a:buNone/>
            </a:pPr>
            <a:endParaRPr lang="en-US" sz="2000" dirty="0">
              <a:latin typeface="Courier" pitchFamily="2" charset="0"/>
            </a:endParaRPr>
          </a:p>
          <a:p>
            <a:pPr marL="0" indent="0">
              <a:buNone/>
            </a:pPr>
            <a:r>
              <a:rPr lang="en-US" sz="2000" i="1" dirty="0"/>
              <a:t>The mean intensity of the ROI is plotted by frames in the video.</a:t>
            </a:r>
          </a:p>
        </p:txBody>
      </p:sp>
      <p:pic>
        <p:nvPicPr>
          <p:cNvPr id="5" name="Picture 4">
            <a:extLst>
              <a:ext uri="{FF2B5EF4-FFF2-40B4-BE49-F238E27FC236}">
                <a16:creationId xmlns:a16="http://schemas.microsoft.com/office/drawing/2014/main" id="{4C7E5EA1-47B7-95F3-F17E-212D255D42B0}"/>
              </a:ext>
            </a:extLst>
          </p:cNvPr>
          <p:cNvPicPr>
            <a:picLocks noChangeAspect="1"/>
          </p:cNvPicPr>
          <p:nvPr/>
        </p:nvPicPr>
        <p:blipFill>
          <a:blip r:embed="rId2"/>
          <a:stretch>
            <a:fillRect/>
          </a:stretch>
        </p:blipFill>
        <p:spPr>
          <a:xfrm>
            <a:off x="5318855" y="2200882"/>
            <a:ext cx="6423471" cy="3004877"/>
          </a:xfrm>
          <a:prstGeom prst="rect">
            <a:avLst/>
          </a:prstGeom>
        </p:spPr>
      </p:pic>
    </p:spTree>
    <p:extLst>
      <p:ext uri="{BB962C8B-B14F-4D97-AF65-F5344CB8AC3E}">
        <p14:creationId xmlns:p14="http://schemas.microsoft.com/office/powerpoint/2010/main" val="2213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a:xfrm>
            <a:off x="838200" y="365125"/>
            <a:ext cx="3322320" cy="1325563"/>
          </a:xfrm>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5"/>
            <a:ext cx="3813810" cy="4351338"/>
          </a:xfrm>
        </p:spPr>
        <p:txBody>
          <a:bodyPr>
            <a:normAutofit fontScale="92500"/>
          </a:bodyPr>
          <a:lstStyle/>
          <a:p>
            <a:pPr marL="0" indent="0">
              <a:buNone/>
            </a:pPr>
            <a:r>
              <a:rPr lang="en-US" dirty="0"/>
              <a:t>View lick data from a single video</a:t>
            </a:r>
          </a:p>
          <a:p>
            <a:pPr marL="0" indent="0">
              <a:buNone/>
            </a:pPr>
            <a:r>
              <a:rPr lang="en-US" sz="2000" dirty="0" err="1">
                <a:latin typeface="Courier" pitchFamily="2" charset="0"/>
              </a:rPr>
              <a:t>obj.plotMeanPixelsByVideo</a:t>
            </a:r>
            <a:r>
              <a:rPr lang="en-US" sz="2000" dirty="0">
                <a:latin typeface="Courier" pitchFamily="2" charset="0"/>
              </a:rPr>
              <a:t>(</a:t>
            </a:r>
            <a:r>
              <a:rPr lang="en-US" sz="2000" i="1" dirty="0" err="1">
                <a:solidFill>
                  <a:srgbClr val="00B0F0"/>
                </a:solidFill>
                <a:latin typeface="Courier" pitchFamily="2" charset="0"/>
              </a:rPr>
              <a:t>video_number</a:t>
            </a:r>
            <a:r>
              <a:rPr lang="en-US" sz="2000" dirty="0">
                <a:latin typeface="Courier" pitchFamily="2" charset="0"/>
              </a:rPr>
              <a:t>, 'lick’)</a:t>
            </a:r>
          </a:p>
          <a:p>
            <a:pPr marL="0" indent="0">
              <a:buNone/>
            </a:pPr>
            <a:endParaRPr lang="en-US" sz="2000" dirty="0">
              <a:latin typeface="Courier" pitchFamily="2" charset="0"/>
            </a:endParaRPr>
          </a:p>
          <a:p>
            <a:pPr marL="0" indent="0">
              <a:buNone/>
            </a:pPr>
            <a:r>
              <a:rPr lang="en-US" sz="2000" i="1" dirty="0"/>
              <a:t>Try clicking with the marker tool to find frames of interest.</a:t>
            </a:r>
          </a:p>
          <a:p>
            <a:pPr marL="0" indent="0">
              <a:buNone/>
            </a:pPr>
            <a:r>
              <a:rPr lang="en-US" sz="2000" i="1" dirty="0"/>
              <a:t>You can then observe the frame with </a:t>
            </a:r>
            <a:r>
              <a:rPr lang="en-US" sz="1800" dirty="0" err="1">
                <a:latin typeface="Consolas" panose="020B0609020204030204" pitchFamily="49" charset="0"/>
                <a:cs typeface="Consolas" panose="020B0609020204030204" pitchFamily="49" charset="0"/>
              </a:rPr>
              <a:t>obj.plotFrame</a:t>
            </a:r>
            <a:r>
              <a:rPr lang="en-US" sz="1800" dirty="0">
                <a:latin typeface="Consolas" panose="020B0609020204030204" pitchFamily="49" charset="0"/>
                <a:cs typeface="Consolas" panose="020B0609020204030204" pitchFamily="49" charset="0"/>
              </a:rPr>
              <a:t>(</a:t>
            </a:r>
            <a:r>
              <a:rPr lang="en-US" sz="1800" i="1" dirty="0" err="1">
                <a:solidFill>
                  <a:srgbClr val="00B0F0"/>
                </a:solidFill>
                <a:latin typeface="Consolas" panose="020B0609020204030204" pitchFamily="49" charset="0"/>
                <a:cs typeface="Consolas" panose="020B0609020204030204" pitchFamily="49" charset="0"/>
              </a:rPr>
              <a:t>frameNo</a:t>
            </a:r>
            <a:r>
              <a:rPr lang="en-US" sz="1800" dirty="0">
                <a:latin typeface="Consolas" panose="020B0609020204030204" pitchFamily="49" charset="0"/>
                <a:cs typeface="Consolas" panose="020B0609020204030204" pitchFamily="49" charset="0"/>
              </a:rPr>
              <a:t>, </a:t>
            </a:r>
            <a:r>
              <a:rPr lang="en-US" sz="1800" i="1" dirty="0" err="1">
                <a:solidFill>
                  <a:srgbClr val="00B0F0"/>
                </a:solidFill>
                <a:latin typeface="Consolas" panose="020B0609020204030204" pitchFamily="49" charset="0"/>
                <a:cs typeface="Consolas" panose="020B0609020204030204" pitchFamily="49" charset="0"/>
              </a:rPr>
              <a:t>video_number</a:t>
            </a: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cs typeface="Consolas" panose="020B0609020204030204" pitchFamily="49" charset="0"/>
              </a:rPr>
              <a:t>Licking, grooming and “teeth grinding” are all easily detectable!</a:t>
            </a:r>
          </a:p>
          <a:p>
            <a:pPr marL="0" indent="0">
              <a:buNone/>
            </a:pPr>
            <a:endParaRPr lang="en-US" sz="2000" i="1" dirty="0"/>
          </a:p>
        </p:txBody>
      </p:sp>
      <p:pic>
        <p:nvPicPr>
          <p:cNvPr id="4" name="Picture 3">
            <a:extLst>
              <a:ext uri="{FF2B5EF4-FFF2-40B4-BE49-F238E27FC236}">
                <a16:creationId xmlns:a16="http://schemas.microsoft.com/office/drawing/2014/main" id="{92F87BFB-9719-EB57-DD57-D941AA109E57}"/>
              </a:ext>
            </a:extLst>
          </p:cNvPr>
          <p:cNvPicPr>
            <a:picLocks noChangeAspect="1"/>
          </p:cNvPicPr>
          <p:nvPr/>
        </p:nvPicPr>
        <p:blipFill>
          <a:blip r:embed="rId2"/>
          <a:stretch>
            <a:fillRect/>
          </a:stretch>
        </p:blipFill>
        <p:spPr>
          <a:xfrm>
            <a:off x="4831699" y="449124"/>
            <a:ext cx="3625882" cy="2483128"/>
          </a:xfrm>
          <a:prstGeom prst="rect">
            <a:avLst/>
          </a:prstGeom>
        </p:spPr>
      </p:pic>
      <p:sp>
        <p:nvSpPr>
          <p:cNvPr id="7" name="TextBox 6">
            <a:extLst>
              <a:ext uri="{FF2B5EF4-FFF2-40B4-BE49-F238E27FC236}">
                <a16:creationId xmlns:a16="http://schemas.microsoft.com/office/drawing/2014/main" id="{7B9D348F-C005-CB1F-639A-81C519E75784}"/>
              </a:ext>
            </a:extLst>
          </p:cNvPr>
          <p:cNvSpPr txBox="1"/>
          <p:nvPr/>
        </p:nvSpPr>
        <p:spPr>
          <a:xfrm>
            <a:off x="5447630" y="79792"/>
            <a:ext cx="1182440" cy="369332"/>
          </a:xfrm>
          <a:prstGeom prst="rect">
            <a:avLst/>
          </a:prstGeom>
          <a:noFill/>
        </p:spPr>
        <p:txBody>
          <a:bodyPr wrap="none" rtlCol="0">
            <a:spAutoFit/>
          </a:bodyPr>
          <a:lstStyle/>
          <a:p>
            <a:r>
              <a:rPr lang="en-US" dirty="0">
                <a:solidFill>
                  <a:srgbClr val="00B0F0"/>
                </a:solidFill>
              </a:rPr>
              <a:t>Lick event</a:t>
            </a:r>
          </a:p>
        </p:txBody>
      </p:sp>
      <p:grpSp>
        <p:nvGrpSpPr>
          <p:cNvPr id="14" name="Group 13">
            <a:extLst>
              <a:ext uri="{FF2B5EF4-FFF2-40B4-BE49-F238E27FC236}">
                <a16:creationId xmlns:a16="http://schemas.microsoft.com/office/drawing/2014/main" id="{DFFE63F9-8D84-B5DC-F5D5-06D9F8455C66}"/>
              </a:ext>
            </a:extLst>
          </p:cNvPr>
          <p:cNvGrpSpPr/>
          <p:nvPr/>
        </p:nvGrpSpPr>
        <p:grpSpPr>
          <a:xfrm>
            <a:off x="4539027" y="3172105"/>
            <a:ext cx="3625882" cy="2842775"/>
            <a:chOff x="4459017" y="3531752"/>
            <a:chExt cx="3625882" cy="2842775"/>
          </a:xfrm>
        </p:grpSpPr>
        <p:pic>
          <p:nvPicPr>
            <p:cNvPr id="8" name="Picture 7">
              <a:extLst>
                <a:ext uri="{FF2B5EF4-FFF2-40B4-BE49-F238E27FC236}">
                  <a16:creationId xmlns:a16="http://schemas.microsoft.com/office/drawing/2014/main" id="{D397090A-DAAC-8E71-BB62-81856E1F5B9C}"/>
                </a:ext>
              </a:extLst>
            </p:cNvPr>
            <p:cNvPicPr>
              <a:picLocks noChangeAspect="1"/>
            </p:cNvPicPr>
            <p:nvPr/>
          </p:nvPicPr>
          <p:blipFill>
            <a:blip r:embed="rId3"/>
            <a:stretch>
              <a:fillRect/>
            </a:stretch>
          </p:blipFill>
          <p:spPr>
            <a:xfrm>
              <a:off x="4459017" y="3891399"/>
              <a:ext cx="3625882" cy="2483128"/>
            </a:xfrm>
            <a:prstGeom prst="rect">
              <a:avLst/>
            </a:prstGeom>
          </p:spPr>
        </p:pic>
        <p:sp>
          <p:nvSpPr>
            <p:cNvPr id="9" name="TextBox 8">
              <a:extLst>
                <a:ext uri="{FF2B5EF4-FFF2-40B4-BE49-F238E27FC236}">
                  <a16:creationId xmlns:a16="http://schemas.microsoft.com/office/drawing/2014/main" id="{AAEF5B5C-1FD6-2A0B-077E-9AEBD8508274}"/>
                </a:ext>
              </a:extLst>
            </p:cNvPr>
            <p:cNvSpPr txBox="1"/>
            <p:nvPr/>
          </p:nvSpPr>
          <p:spPr>
            <a:xfrm>
              <a:off x="5133229" y="3531752"/>
              <a:ext cx="824328" cy="369332"/>
            </a:xfrm>
            <a:prstGeom prst="rect">
              <a:avLst/>
            </a:prstGeom>
            <a:noFill/>
          </p:spPr>
          <p:txBody>
            <a:bodyPr wrap="none" rtlCol="0">
              <a:spAutoFit/>
            </a:bodyPr>
            <a:lstStyle/>
            <a:p>
              <a:r>
                <a:rPr lang="en-US" dirty="0">
                  <a:solidFill>
                    <a:srgbClr val="00B0F0"/>
                  </a:solidFill>
                </a:rPr>
                <a:t>At rest</a:t>
              </a:r>
            </a:p>
          </p:txBody>
        </p:sp>
      </p:grpSp>
      <p:sp>
        <p:nvSpPr>
          <p:cNvPr id="10" name="Rectangle 9">
            <a:extLst>
              <a:ext uri="{FF2B5EF4-FFF2-40B4-BE49-F238E27FC236}">
                <a16:creationId xmlns:a16="http://schemas.microsoft.com/office/drawing/2014/main" id="{0EB1DBF7-3D33-9864-EBAE-17ABFA2F661C}"/>
              </a:ext>
            </a:extLst>
          </p:cNvPr>
          <p:cNvSpPr/>
          <p:nvPr/>
        </p:nvSpPr>
        <p:spPr>
          <a:xfrm>
            <a:off x="5326380" y="1914144"/>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4BDB09-4380-6439-FCF4-7CFF07AC6090}"/>
              </a:ext>
            </a:extLst>
          </p:cNvPr>
          <p:cNvSpPr/>
          <p:nvPr/>
        </p:nvSpPr>
        <p:spPr>
          <a:xfrm>
            <a:off x="5070001" y="5421328"/>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BBE504-C287-48A8-87E9-95CCEF07F1DB}"/>
              </a:ext>
            </a:extLst>
          </p:cNvPr>
          <p:cNvGrpSpPr/>
          <p:nvPr/>
        </p:nvGrpSpPr>
        <p:grpSpPr>
          <a:xfrm>
            <a:off x="8457581" y="2541748"/>
            <a:ext cx="3625882" cy="2873298"/>
            <a:chOff x="8566118" y="3141582"/>
            <a:chExt cx="3625882" cy="2873298"/>
          </a:xfrm>
        </p:grpSpPr>
        <p:pic>
          <p:nvPicPr>
            <p:cNvPr id="12" name="Picture 11">
              <a:extLst>
                <a:ext uri="{FF2B5EF4-FFF2-40B4-BE49-F238E27FC236}">
                  <a16:creationId xmlns:a16="http://schemas.microsoft.com/office/drawing/2014/main" id="{FE3DEF43-0943-E053-B054-5637DE86FFA0}"/>
                </a:ext>
              </a:extLst>
            </p:cNvPr>
            <p:cNvPicPr>
              <a:picLocks noChangeAspect="1"/>
            </p:cNvPicPr>
            <p:nvPr/>
          </p:nvPicPr>
          <p:blipFill>
            <a:blip r:embed="rId4"/>
            <a:stretch>
              <a:fillRect/>
            </a:stretch>
          </p:blipFill>
          <p:spPr>
            <a:xfrm>
              <a:off x="8566118" y="3531752"/>
              <a:ext cx="3625882" cy="2483128"/>
            </a:xfrm>
            <a:prstGeom prst="rect">
              <a:avLst/>
            </a:prstGeom>
          </p:spPr>
        </p:pic>
        <p:sp>
          <p:nvSpPr>
            <p:cNvPr id="13" name="TextBox 12">
              <a:extLst>
                <a:ext uri="{FF2B5EF4-FFF2-40B4-BE49-F238E27FC236}">
                  <a16:creationId xmlns:a16="http://schemas.microsoft.com/office/drawing/2014/main" id="{D6D37049-E72F-413E-EE7B-2D5B3612F72B}"/>
                </a:ext>
              </a:extLst>
            </p:cNvPr>
            <p:cNvSpPr txBox="1"/>
            <p:nvPr/>
          </p:nvSpPr>
          <p:spPr>
            <a:xfrm>
              <a:off x="9811909" y="3141582"/>
              <a:ext cx="1672317" cy="369332"/>
            </a:xfrm>
            <a:prstGeom prst="rect">
              <a:avLst/>
            </a:prstGeom>
            <a:noFill/>
          </p:spPr>
          <p:txBody>
            <a:bodyPr wrap="none" rtlCol="0">
              <a:spAutoFit/>
            </a:bodyPr>
            <a:lstStyle/>
            <a:p>
              <a:r>
                <a:rPr lang="en-US" dirty="0">
                  <a:solidFill>
                    <a:srgbClr val="00B0F0"/>
                  </a:solidFill>
                </a:rPr>
                <a:t>Grooming bout</a:t>
              </a:r>
            </a:p>
          </p:txBody>
        </p:sp>
      </p:grpSp>
      <p:sp>
        <p:nvSpPr>
          <p:cNvPr id="16" name="Rectangle 15">
            <a:extLst>
              <a:ext uri="{FF2B5EF4-FFF2-40B4-BE49-F238E27FC236}">
                <a16:creationId xmlns:a16="http://schemas.microsoft.com/office/drawing/2014/main" id="{014D51E5-DC10-45CA-7D1F-72ECB2FD54C3}"/>
              </a:ext>
            </a:extLst>
          </p:cNvPr>
          <p:cNvSpPr/>
          <p:nvPr/>
        </p:nvSpPr>
        <p:spPr>
          <a:xfrm>
            <a:off x="9431664" y="4438277"/>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56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422910" y="1825625"/>
            <a:ext cx="4229100" cy="4351338"/>
          </a:xfrm>
        </p:spPr>
        <p:txBody>
          <a:bodyPr>
            <a:normAutofit/>
          </a:bodyPr>
          <a:lstStyle/>
          <a:p>
            <a:pPr marL="0" indent="0">
              <a:buNone/>
            </a:pPr>
            <a:r>
              <a:rPr lang="en-US" dirty="0"/>
              <a:t>View lick data from the entire session</a:t>
            </a:r>
          </a:p>
          <a:p>
            <a:pPr marL="0" indent="0">
              <a:buNone/>
            </a:pPr>
            <a:r>
              <a:rPr lang="en-US" sz="2000" dirty="0" err="1">
                <a:latin typeface="Courier" pitchFamily="2" charset="0"/>
              </a:rPr>
              <a:t>obj.plotMeanPixels</a:t>
            </a:r>
            <a:r>
              <a:rPr lang="en-US" sz="2000" dirty="0">
                <a:latin typeface="Courier" pitchFamily="2" charset="0"/>
              </a:rPr>
              <a:t>('lick’)</a:t>
            </a:r>
          </a:p>
          <a:p>
            <a:pPr marL="0" indent="0">
              <a:buNone/>
            </a:pPr>
            <a:endParaRPr lang="en-US" sz="2000" dirty="0">
              <a:latin typeface="Courier" pitchFamily="2" charset="0"/>
            </a:endParaRPr>
          </a:p>
          <a:p>
            <a:pPr marL="0" indent="0">
              <a:buNone/>
            </a:pPr>
            <a:r>
              <a:rPr lang="en-US" sz="2000" i="1" dirty="0"/>
              <a:t>The mean intensity of the ROI is plotted by frames, concatenating them across videos.</a:t>
            </a:r>
          </a:p>
          <a:p>
            <a:pPr marL="0" indent="0">
              <a:buNone/>
            </a:pPr>
            <a:endParaRPr lang="en-US" sz="2000" i="1" dirty="0"/>
          </a:p>
          <a:p>
            <a:pPr marL="0" indent="0">
              <a:buNone/>
            </a:pPr>
            <a:r>
              <a:rPr lang="en-US" sz="2000" i="1" dirty="0"/>
              <a:t>Here, we have a high level view of grooming and licking behavior.</a:t>
            </a:r>
          </a:p>
        </p:txBody>
      </p:sp>
      <p:pic>
        <p:nvPicPr>
          <p:cNvPr id="4" name="Picture 3">
            <a:extLst>
              <a:ext uri="{FF2B5EF4-FFF2-40B4-BE49-F238E27FC236}">
                <a16:creationId xmlns:a16="http://schemas.microsoft.com/office/drawing/2014/main" id="{8C564B10-7923-2C22-4DF2-877B4B1DEC99}"/>
              </a:ext>
            </a:extLst>
          </p:cNvPr>
          <p:cNvPicPr>
            <a:picLocks noChangeAspect="1"/>
          </p:cNvPicPr>
          <p:nvPr/>
        </p:nvPicPr>
        <p:blipFill>
          <a:blip r:embed="rId2"/>
          <a:stretch>
            <a:fillRect/>
          </a:stretch>
        </p:blipFill>
        <p:spPr>
          <a:xfrm>
            <a:off x="4887191" y="2031966"/>
            <a:ext cx="7065818" cy="2794067"/>
          </a:xfrm>
          <a:prstGeom prst="rect">
            <a:avLst/>
          </a:prstGeom>
        </p:spPr>
      </p:pic>
    </p:spTree>
    <p:extLst>
      <p:ext uri="{BB962C8B-B14F-4D97-AF65-F5344CB8AC3E}">
        <p14:creationId xmlns:p14="http://schemas.microsoft.com/office/powerpoint/2010/main" val="179537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422910" y="1825625"/>
            <a:ext cx="4229100" cy="4351338"/>
          </a:xfrm>
        </p:spPr>
        <p:txBody>
          <a:bodyPr>
            <a:normAutofit/>
          </a:bodyPr>
          <a:lstStyle/>
          <a:p>
            <a:pPr marL="0" indent="0">
              <a:buNone/>
            </a:pPr>
            <a:r>
              <a:rPr lang="en-US" dirty="0"/>
              <a:t>View lick </a:t>
            </a:r>
            <a:r>
              <a:rPr lang="en-US" dirty="0" err="1"/>
              <a:t>rasters</a:t>
            </a:r>
            <a:r>
              <a:rPr lang="en-US" dirty="0"/>
              <a:t> in units of frames or seconds</a:t>
            </a:r>
          </a:p>
          <a:p>
            <a:pPr marL="0" indent="0">
              <a:buNone/>
            </a:pPr>
            <a:r>
              <a:rPr lang="en-US" sz="2000" dirty="0" err="1">
                <a:latin typeface="Courier" pitchFamily="2" charset="0"/>
              </a:rPr>
              <a:t>obj.plotLicksByTime</a:t>
            </a:r>
            <a:endParaRPr lang="en-US" sz="2000" dirty="0">
              <a:latin typeface="Courier" pitchFamily="2" charset="0"/>
            </a:endParaRPr>
          </a:p>
          <a:p>
            <a:pPr marL="0" indent="0">
              <a:buNone/>
            </a:pPr>
            <a:r>
              <a:rPr lang="en-US" sz="2000" dirty="0" err="1">
                <a:latin typeface="Courier" pitchFamily="2" charset="0"/>
              </a:rPr>
              <a:t>obj.plotLicksByFrames</a:t>
            </a:r>
            <a:br>
              <a:rPr lang="en-US" sz="2000" dirty="0">
                <a:latin typeface="Courier" pitchFamily="2" charset="0"/>
              </a:rPr>
            </a:br>
            <a:endParaRPr lang="en-US" sz="2000" dirty="0">
              <a:latin typeface="Courier" pitchFamily="2" charset="0"/>
            </a:endParaRPr>
          </a:p>
          <a:p>
            <a:pPr marL="0" indent="0">
              <a:buNone/>
            </a:pPr>
            <a:r>
              <a:rPr lang="en-US" sz="2000" i="1" dirty="0"/>
              <a:t>These </a:t>
            </a:r>
            <a:r>
              <a:rPr lang="en-US" sz="2000" i="1" dirty="0" err="1"/>
              <a:t>rasters</a:t>
            </a:r>
            <a:r>
              <a:rPr lang="en-US" sz="2000" i="1" dirty="0"/>
              <a:t> agree – here we are plotting VIDEO IN GREEN and CED stamps in black</a:t>
            </a:r>
          </a:p>
        </p:txBody>
      </p:sp>
      <p:pic>
        <p:nvPicPr>
          <p:cNvPr id="5" name="Picture 4">
            <a:extLst>
              <a:ext uri="{FF2B5EF4-FFF2-40B4-BE49-F238E27FC236}">
                <a16:creationId xmlns:a16="http://schemas.microsoft.com/office/drawing/2014/main" id="{AD12BB2B-B763-D1F1-654B-5AA405765510}"/>
              </a:ext>
            </a:extLst>
          </p:cNvPr>
          <p:cNvPicPr>
            <a:picLocks noChangeAspect="1"/>
          </p:cNvPicPr>
          <p:nvPr/>
        </p:nvPicPr>
        <p:blipFill>
          <a:blip r:embed="rId2"/>
          <a:stretch>
            <a:fillRect/>
          </a:stretch>
        </p:blipFill>
        <p:spPr>
          <a:xfrm>
            <a:off x="7024269" y="2988470"/>
            <a:ext cx="4510621" cy="3504405"/>
          </a:xfrm>
          <a:prstGeom prst="rect">
            <a:avLst/>
          </a:prstGeom>
        </p:spPr>
      </p:pic>
      <p:pic>
        <p:nvPicPr>
          <p:cNvPr id="7" name="Picture 6">
            <a:extLst>
              <a:ext uri="{FF2B5EF4-FFF2-40B4-BE49-F238E27FC236}">
                <a16:creationId xmlns:a16="http://schemas.microsoft.com/office/drawing/2014/main" id="{23A8466D-CD9D-BD83-954B-7D8EBA010E1B}"/>
              </a:ext>
            </a:extLst>
          </p:cNvPr>
          <p:cNvPicPr>
            <a:picLocks noChangeAspect="1"/>
          </p:cNvPicPr>
          <p:nvPr/>
        </p:nvPicPr>
        <p:blipFill>
          <a:blip r:embed="rId3"/>
          <a:stretch>
            <a:fillRect/>
          </a:stretch>
        </p:blipFill>
        <p:spPr>
          <a:xfrm>
            <a:off x="5658679" y="493910"/>
            <a:ext cx="3080815" cy="2393556"/>
          </a:xfrm>
          <a:prstGeom prst="rect">
            <a:avLst/>
          </a:prstGeom>
        </p:spPr>
      </p:pic>
    </p:spTree>
    <p:extLst>
      <p:ext uri="{BB962C8B-B14F-4D97-AF65-F5344CB8AC3E}">
        <p14:creationId xmlns:p14="http://schemas.microsoft.com/office/powerpoint/2010/main" val="116449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147139" y="3062076"/>
            <a:ext cx="11507832" cy="4351338"/>
          </a:xfrm>
        </p:spPr>
        <p:txBody>
          <a:bodyPr>
            <a:normAutofit/>
          </a:bodyPr>
          <a:lstStyle/>
          <a:p>
            <a:pPr marL="0" indent="0">
              <a:buNone/>
            </a:pPr>
            <a:r>
              <a:rPr lang="en-US" dirty="0"/>
              <a:t>Identifying sources of odd behavior</a:t>
            </a:r>
          </a:p>
          <a:p>
            <a:pPr marL="0" indent="0">
              <a:buNone/>
            </a:pPr>
            <a:r>
              <a:rPr lang="en-US" sz="2000" dirty="0">
                <a:latin typeface="Courier" pitchFamily="2" charset="0"/>
              </a:rPr>
              <a:t>ax = </a:t>
            </a:r>
            <a:r>
              <a:rPr lang="en-US" sz="2000" dirty="0" err="1">
                <a:latin typeface="Courier" pitchFamily="2" charset="0"/>
              </a:rPr>
              <a:t>obj.timeseriesROIcomparison</a:t>
            </a:r>
            <a:r>
              <a:rPr lang="en-US" sz="2000" dirty="0">
                <a:latin typeface="Courier" pitchFamily="2" charset="0"/>
              </a:rPr>
              <a:t>(</a:t>
            </a:r>
            <a:r>
              <a:rPr lang="en-US" sz="2000" dirty="0" err="1">
                <a:latin typeface="Courier" pitchFamily="2" charset="0"/>
              </a:rPr>
              <a:t>trialNo</a:t>
            </a:r>
            <a:r>
              <a:rPr lang="en-US" sz="2000" dirty="0">
                <a:latin typeface="Courier" pitchFamily="2" charset="0"/>
              </a:rPr>
              <a:t>);</a:t>
            </a:r>
            <a:br>
              <a:rPr lang="en-US" sz="2000" dirty="0">
                <a:latin typeface="Courier" pitchFamily="2" charset="0"/>
              </a:rPr>
            </a:br>
            <a:endParaRPr lang="en-US" sz="2000" dirty="0">
              <a:latin typeface="Courier" pitchFamily="2" charset="0"/>
            </a:endParaRPr>
          </a:p>
          <a:p>
            <a:pPr marL="0" indent="0">
              <a:buNone/>
            </a:pPr>
            <a:r>
              <a:rPr lang="en-US" sz="2000" i="1" dirty="0"/>
              <a:t>Trial 53 in the example looks odd. We ran</a:t>
            </a:r>
            <a:r>
              <a:rPr lang="en-US" sz="2000" dirty="0"/>
              <a:t> </a:t>
            </a:r>
            <a:r>
              <a:rPr lang="en-US" sz="2000" i="1" dirty="0">
                <a:latin typeface="Courier" pitchFamily="2" charset="0"/>
              </a:rPr>
              <a:t>ax = </a:t>
            </a:r>
            <a:r>
              <a:rPr lang="en-US" sz="2000" i="1" dirty="0" err="1">
                <a:latin typeface="Courier" pitchFamily="2" charset="0"/>
              </a:rPr>
              <a:t>obj.timeseriesROIcomparison</a:t>
            </a:r>
            <a:r>
              <a:rPr lang="en-US" sz="2000" i="1" dirty="0">
                <a:latin typeface="Courier" pitchFamily="2" charset="0"/>
              </a:rPr>
              <a:t>(53); </a:t>
            </a:r>
            <a:r>
              <a:rPr lang="en-US" sz="2000" i="1" dirty="0"/>
              <a:t>and identified that this was a trial with a lot of grooming. The grooming happened to exceed threshold briefly in the middle, leading to this odd behavior of the lick detector.</a:t>
            </a:r>
          </a:p>
          <a:p>
            <a:pPr marL="0" indent="0">
              <a:buNone/>
            </a:pPr>
            <a:endParaRPr lang="en-US" sz="2000" i="1" dirty="0"/>
          </a:p>
          <a:p>
            <a:pPr marL="0" indent="0">
              <a:buNone/>
            </a:pPr>
            <a:r>
              <a:rPr lang="en-US" sz="2000" i="1" dirty="0"/>
              <a:t>TIP: Running </a:t>
            </a:r>
            <a:r>
              <a:rPr lang="en-US" sz="2000" dirty="0">
                <a:latin typeface="Courier" pitchFamily="2" charset="0"/>
              </a:rPr>
              <a:t>ax = </a:t>
            </a:r>
            <a:r>
              <a:rPr lang="en-US" sz="2000" dirty="0" err="1">
                <a:latin typeface="Courier" pitchFamily="2" charset="0"/>
              </a:rPr>
              <a:t>obj.timeseriesROIcomparison</a:t>
            </a:r>
            <a:r>
              <a:rPr lang="en-US" sz="2000" dirty="0">
                <a:latin typeface="Courier" pitchFamily="2" charset="0"/>
              </a:rPr>
              <a:t>(</a:t>
            </a:r>
            <a:r>
              <a:rPr lang="en-US" sz="2000" dirty="0" err="1">
                <a:latin typeface="Courier" pitchFamily="2" charset="0"/>
              </a:rPr>
              <a:t>trialNo</a:t>
            </a:r>
            <a:r>
              <a:rPr lang="en-US" sz="2000" dirty="0">
                <a:latin typeface="Courier" pitchFamily="2" charset="0"/>
              </a:rPr>
              <a:t>, ax) allows us to recycle the plot for other exploration</a:t>
            </a:r>
            <a:endParaRPr lang="en-US" sz="2000" i="1" dirty="0"/>
          </a:p>
        </p:txBody>
      </p:sp>
      <p:pic>
        <p:nvPicPr>
          <p:cNvPr id="4" name="Picture 3">
            <a:extLst>
              <a:ext uri="{FF2B5EF4-FFF2-40B4-BE49-F238E27FC236}">
                <a16:creationId xmlns:a16="http://schemas.microsoft.com/office/drawing/2014/main" id="{F7BF5463-A5A6-A724-3D64-7F75912BFA78}"/>
              </a:ext>
            </a:extLst>
          </p:cNvPr>
          <p:cNvPicPr>
            <a:picLocks noChangeAspect="1"/>
          </p:cNvPicPr>
          <p:nvPr/>
        </p:nvPicPr>
        <p:blipFill>
          <a:blip r:embed="rId2"/>
          <a:stretch>
            <a:fillRect/>
          </a:stretch>
        </p:blipFill>
        <p:spPr>
          <a:xfrm>
            <a:off x="4419600" y="0"/>
            <a:ext cx="7772400" cy="3062076"/>
          </a:xfrm>
          <a:prstGeom prst="rect">
            <a:avLst/>
          </a:prstGeom>
        </p:spPr>
      </p:pic>
    </p:spTree>
    <p:extLst>
      <p:ext uri="{BB962C8B-B14F-4D97-AF65-F5344CB8AC3E}">
        <p14:creationId xmlns:p14="http://schemas.microsoft.com/office/powerpoint/2010/main" val="2487443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147139" y="3062076"/>
            <a:ext cx="11507832" cy="4351338"/>
          </a:xfrm>
        </p:spPr>
        <p:txBody>
          <a:bodyPr>
            <a:normAutofit/>
          </a:bodyPr>
          <a:lstStyle/>
          <a:p>
            <a:pPr marL="0" indent="0">
              <a:buNone/>
            </a:pPr>
            <a:r>
              <a:rPr lang="en-US" dirty="0"/>
              <a:t>Identifying sources of odd behavior</a:t>
            </a:r>
          </a:p>
          <a:p>
            <a:pPr marL="0" indent="0">
              <a:buNone/>
            </a:pPr>
            <a:r>
              <a:rPr lang="en-US" sz="2000" dirty="0">
                <a:latin typeface="Courier" pitchFamily="2" charset="0"/>
              </a:rPr>
              <a:t>ax = </a:t>
            </a:r>
            <a:r>
              <a:rPr lang="en-US" sz="2000" dirty="0" err="1">
                <a:latin typeface="Courier" pitchFamily="2" charset="0"/>
              </a:rPr>
              <a:t>obj.timeseriesROIcomparison</a:t>
            </a:r>
            <a:r>
              <a:rPr lang="en-US" sz="2000" dirty="0">
                <a:latin typeface="Courier" pitchFamily="2" charset="0"/>
              </a:rPr>
              <a:t>(</a:t>
            </a:r>
            <a:r>
              <a:rPr lang="en-US" sz="2000" dirty="0" err="1">
                <a:latin typeface="Courier" pitchFamily="2" charset="0"/>
              </a:rPr>
              <a:t>trialNo</a:t>
            </a:r>
            <a:r>
              <a:rPr lang="en-US" sz="2000" dirty="0">
                <a:latin typeface="Courier" pitchFamily="2" charset="0"/>
              </a:rPr>
              <a:t>);</a:t>
            </a:r>
          </a:p>
          <a:p>
            <a:pPr marL="0" indent="0">
              <a:buNone/>
            </a:pPr>
            <a:r>
              <a:rPr lang="en-US" sz="2000" dirty="0" err="1">
                <a:latin typeface="Courier" pitchFamily="2" charset="0"/>
              </a:rPr>
              <a:t>obj.plot</a:t>
            </a:r>
            <a:r>
              <a:rPr lang="en-US" sz="2000" dirty="0">
                <a:latin typeface="Courier" pitchFamily="2" charset="0"/>
              </a:rPr>
              <a:t>(</a:t>
            </a:r>
            <a:r>
              <a:rPr lang="en-US" sz="2000" dirty="0" err="1">
                <a:latin typeface="Courier" pitchFamily="2" charset="0"/>
              </a:rPr>
              <a:t>globalFrameNo</a:t>
            </a:r>
            <a:r>
              <a:rPr lang="en-US" sz="2000" dirty="0">
                <a:latin typeface="Courier" pitchFamily="2" charset="0"/>
              </a:rPr>
              <a:t>)</a:t>
            </a:r>
            <a:br>
              <a:rPr lang="en-US" sz="2000" dirty="0">
                <a:latin typeface="Courier" pitchFamily="2" charset="0"/>
              </a:rPr>
            </a:br>
            <a:endParaRPr lang="en-US" sz="2000" dirty="0">
              <a:latin typeface="Courier" pitchFamily="2" charset="0"/>
            </a:endParaRPr>
          </a:p>
          <a:p>
            <a:pPr marL="0" indent="0">
              <a:buNone/>
            </a:pPr>
            <a:r>
              <a:rPr lang="en-US" sz="2000" i="1" dirty="0"/>
              <a:t>Trial 69 in the example looks odd. We ran</a:t>
            </a:r>
            <a:r>
              <a:rPr lang="en-US" sz="2000" dirty="0"/>
              <a:t> </a:t>
            </a:r>
            <a:r>
              <a:rPr lang="en-US" sz="2000" i="1" dirty="0">
                <a:latin typeface="Courier" pitchFamily="2" charset="0"/>
              </a:rPr>
              <a:t>ax = </a:t>
            </a:r>
            <a:r>
              <a:rPr lang="en-US" sz="2000" i="1" dirty="0" err="1">
                <a:latin typeface="Courier" pitchFamily="2" charset="0"/>
              </a:rPr>
              <a:t>obj.timeseriesROIcomparison</a:t>
            </a:r>
            <a:r>
              <a:rPr lang="en-US" sz="2000" i="1" dirty="0">
                <a:latin typeface="Courier" pitchFamily="2" charset="0"/>
              </a:rPr>
              <a:t>(69); </a:t>
            </a:r>
            <a:r>
              <a:rPr lang="en-US" sz="2000" i="1" dirty="0"/>
              <a:t>and identified that this was a trial with some either grooming or small face movements. We then plotted the frame by clicking on the time of interest on the timeseries, which revealed the mouse had his paws up!</a:t>
            </a:r>
          </a:p>
        </p:txBody>
      </p:sp>
      <p:pic>
        <p:nvPicPr>
          <p:cNvPr id="6" name="Picture 5">
            <a:extLst>
              <a:ext uri="{FF2B5EF4-FFF2-40B4-BE49-F238E27FC236}">
                <a16:creationId xmlns:a16="http://schemas.microsoft.com/office/drawing/2014/main" id="{EF3F28BF-3D9C-3C5A-853A-F327F9727A7D}"/>
              </a:ext>
            </a:extLst>
          </p:cNvPr>
          <p:cNvPicPr>
            <a:picLocks noChangeAspect="1"/>
          </p:cNvPicPr>
          <p:nvPr/>
        </p:nvPicPr>
        <p:blipFill>
          <a:blip r:embed="rId2"/>
          <a:stretch>
            <a:fillRect/>
          </a:stretch>
        </p:blipFill>
        <p:spPr>
          <a:xfrm>
            <a:off x="6352481" y="0"/>
            <a:ext cx="5839519" cy="3638820"/>
          </a:xfrm>
          <a:prstGeom prst="rect">
            <a:avLst/>
          </a:prstGeom>
        </p:spPr>
      </p:pic>
      <p:pic>
        <p:nvPicPr>
          <p:cNvPr id="7" name="Picture 6">
            <a:extLst>
              <a:ext uri="{FF2B5EF4-FFF2-40B4-BE49-F238E27FC236}">
                <a16:creationId xmlns:a16="http://schemas.microsoft.com/office/drawing/2014/main" id="{4B2E596E-6D9E-E8A4-3F7F-CE46B0FBBB0F}"/>
              </a:ext>
            </a:extLst>
          </p:cNvPr>
          <p:cNvPicPr>
            <a:picLocks noChangeAspect="1"/>
          </p:cNvPicPr>
          <p:nvPr/>
        </p:nvPicPr>
        <p:blipFill>
          <a:blip r:embed="rId3"/>
          <a:stretch>
            <a:fillRect/>
          </a:stretch>
        </p:blipFill>
        <p:spPr>
          <a:xfrm>
            <a:off x="3157693" y="90714"/>
            <a:ext cx="3427998" cy="2658980"/>
          </a:xfrm>
          <a:prstGeom prst="rect">
            <a:avLst/>
          </a:prstGeom>
        </p:spPr>
      </p:pic>
    </p:spTree>
    <p:extLst>
      <p:ext uri="{BB962C8B-B14F-4D97-AF65-F5344CB8AC3E}">
        <p14:creationId xmlns:p14="http://schemas.microsoft.com/office/powerpoint/2010/main" val="2811538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C489-BBF4-C670-A00B-AAA13F9CC5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2F43DD-1DD2-EDAF-4A81-8584E154DA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760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668E-62DE-DA7E-B0D8-2C562A71FC07}"/>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DFFC0613-C78C-B1A7-94F0-0F8949B1D361}"/>
              </a:ext>
            </a:extLst>
          </p:cNvPr>
          <p:cNvSpPr>
            <a:spLocks noGrp="1"/>
          </p:cNvSpPr>
          <p:nvPr>
            <p:ph idx="1"/>
          </p:nvPr>
        </p:nvSpPr>
        <p:spPr>
          <a:xfrm>
            <a:off x="838200" y="1360170"/>
            <a:ext cx="10515600" cy="5223510"/>
          </a:xfrm>
        </p:spPr>
        <p:txBody>
          <a:bodyPr>
            <a:normAutofit/>
          </a:bodyPr>
          <a:lstStyle/>
          <a:p>
            <a:pPr marL="514350" indent="-514350">
              <a:buFont typeface="+mj-lt"/>
              <a:buAutoNum type="arabicPeriod"/>
            </a:pPr>
            <a:r>
              <a:rPr lang="en-US" dirty="0"/>
              <a:t>Code currently in: /Users/</a:t>
            </a:r>
            <a:r>
              <a:rPr lang="en-US" dirty="0" err="1"/>
              <a:t>lilis</a:t>
            </a:r>
            <a:r>
              <a:rPr lang="en-US" dirty="0"/>
              <a:t>/Dropbox (MIT)/1 HAMILOS LAB/Projects/Video Lick Monitoring</a:t>
            </a:r>
          </a:p>
          <a:p>
            <a:pPr lvl="1"/>
            <a:r>
              <a:rPr lang="en-US" dirty="0"/>
              <a:t>Add this to your path!</a:t>
            </a:r>
          </a:p>
          <a:p>
            <a:pPr marL="514350" indent="-514350">
              <a:buFont typeface="+mj-lt"/>
              <a:buAutoNum type="arabicPeriod"/>
            </a:pPr>
            <a:r>
              <a:rPr lang="en-US" dirty="0"/>
              <a:t>Start a new video obj with:</a:t>
            </a:r>
          </a:p>
          <a:p>
            <a:pPr lvl="1"/>
            <a:r>
              <a:rPr lang="en-US" dirty="0"/>
              <a:t>obj = </a:t>
            </a:r>
            <a:r>
              <a:rPr lang="en-US" dirty="0" err="1"/>
              <a:t>CLASS_video_lick_obj</a:t>
            </a:r>
            <a:endParaRPr lang="en-US" dirty="0"/>
          </a:p>
          <a:p>
            <a:pPr lvl="1"/>
            <a:r>
              <a:rPr lang="en-US" dirty="0"/>
              <a:t>The initialization function handles all steps! </a:t>
            </a:r>
            <a:br>
              <a:rPr lang="en-US" dirty="0"/>
            </a:br>
            <a:r>
              <a:rPr lang="en-US" dirty="0"/>
              <a:t>	</a:t>
            </a:r>
            <a:r>
              <a:rPr lang="en-US" i="1" dirty="0"/>
              <a:t>(obj = </a:t>
            </a:r>
            <a:r>
              <a:rPr lang="en-US" i="1" dirty="0" err="1"/>
              <a:t>CLASS_video_lick_obj</a:t>
            </a:r>
            <a:r>
              <a:rPr lang="en-US" i="1" dirty="0"/>
              <a:t>())</a:t>
            </a:r>
          </a:p>
          <a:p>
            <a:pPr lvl="1"/>
            <a:r>
              <a:rPr lang="en-US" i="1" dirty="0"/>
              <a:t>TIP: </a:t>
            </a:r>
            <a:r>
              <a:rPr lang="en-US" dirty="0"/>
              <a:t>if you mess up a step, your progress is saved intermediately! You can always open the progress and resume the analysis steps by starting at the next step in this list</a:t>
            </a:r>
          </a:p>
          <a:p>
            <a:pPr marL="514350" indent="-514350">
              <a:buFont typeface="+mj-lt"/>
              <a:buAutoNum type="arabicPeriod"/>
            </a:pPr>
            <a:endParaRPr lang="en-US" dirty="0"/>
          </a:p>
          <a:p>
            <a:pPr lvl="2"/>
            <a:endParaRPr lang="en-US" dirty="0"/>
          </a:p>
          <a:p>
            <a:endParaRPr lang="en-US" dirty="0"/>
          </a:p>
        </p:txBody>
      </p:sp>
    </p:spTree>
    <p:extLst>
      <p:ext uri="{BB962C8B-B14F-4D97-AF65-F5344CB8AC3E}">
        <p14:creationId xmlns:p14="http://schemas.microsoft.com/office/powerpoint/2010/main" val="251822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7FE9-78BF-AF93-787A-8BFBF9158B5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40C02D-4E49-A210-2248-50320D64F270}"/>
              </a:ext>
            </a:extLst>
          </p:cNvPr>
          <p:cNvSpPr>
            <a:spLocks noGrp="1"/>
          </p:cNvSpPr>
          <p:nvPr>
            <p:ph idx="1"/>
          </p:nvPr>
        </p:nvSpPr>
        <p:spPr>
          <a:xfrm>
            <a:off x="838200" y="1825625"/>
            <a:ext cx="10515600" cy="4813170"/>
          </a:xfrm>
        </p:spPr>
        <p:txBody>
          <a:bodyPr>
            <a:normAutofit lnSpcReduction="10000"/>
          </a:bodyPr>
          <a:lstStyle/>
          <a:p>
            <a:r>
              <a:rPr lang="en-US" dirty="0"/>
              <a:t>Find trials in which there is larger than chance discrepancy in flick time</a:t>
            </a:r>
          </a:p>
          <a:p>
            <a:r>
              <a:rPr lang="en-US" dirty="0"/>
              <a:t>(forgot to do as </a:t>
            </a:r>
            <a:r>
              <a:rPr lang="en-US" dirty="0" err="1"/>
              <a:t>hxg</a:t>
            </a:r>
            <a:r>
              <a:rPr lang="en-US" dirty="0"/>
              <a:t>…would be nice) Write function to draw a threshold based on histogram of intensities of ROI across session</a:t>
            </a:r>
          </a:p>
          <a:p>
            <a:pPr lvl="1"/>
            <a:r>
              <a:rPr lang="en-US" dirty="0"/>
              <a:t>Basically, want the user to be able to look at distribution of intensities and identify a threshold level to use for identifying licks or suspected grooming events</a:t>
            </a:r>
          </a:p>
          <a:p>
            <a:r>
              <a:rPr lang="en-US" dirty="0"/>
              <a:t>Automate exclusion of grooming trials</a:t>
            </a:r>
          </a:p>
          <a:p>
            <a:pPr lvl="1"/>
            <a:r>
              <a:rPr lang="en-US" dirty="0"/>
              <a:t>Add a function to identify which trials grooming occurs in</a:t>
            </a:r>
          </a:p>
          <a:p>
            <a:pPr lvl="1"/>
            <a:r>
              <a:rPr lang="en-US" dirty="0"/>
              <a:t>Be sure grooming impacted the first-lick on that trial</a:t>
            </a:r>
          </a:p>
          <a:p>
            <a:pPr lvl="1"/>
            <a:r>
              <a:rPr lang="en-US" dirty="0"/>
              <a:t>Have the function spit out the exclusion list</a:t>
            </a:r>
          </a:p>
          <a:p>
            <a:pPr lvl="1"/>
            <a:r>
              <a:rPr lang="en-US" dirty="0"/>
              <a:t>**may need to set different thresholds for grooming and check the results before accepting automated decisions!</a:t>
            </a:r>
          </a:p>
        </p:txBody>
      </p:sp>
    </p:spTree>
    <p:extLst>
      <p:ext uri="{BB962C8B-B14F-4D97-AF65-F5344CB8AC3E}">
        <p14:creationId xmlns:p14="http://schemas.microsoft.com/office/powerpoint/2010/main" val="1537896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668E-62DE-DA7E-B0D8-2C562A71FC07}"/>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DFFC0613-C78C-B1A7-94F0-0F8949B1D361}"/>
              </a:ext>
            </a:extLst>
          </p:cNvPr>
          <p:cNvSpPr>
            <a:spLocks noGrp="1"/>
          </p:cNvSpPr>
          <p:nvPr>
            <p:ph idx="1"/>
          </p:nvPr>
        </p:nvSpPr>
        <p:spPr>
          <a:xfrm>
            <a:off x="838200" y="1360170"/>
            <a:ext cx="10515600" cy="5223510"/>
          </a:xfrm>
        </p:spPr>
        <p:txBody>
          <a:bodyPr>
            <a:normAutofit fontScale="92500" lnSpcReduction="10000"/>
          </a:bodyPr>
          <a:lstStyle/>
          <a:p>
            <a:pPr marL="514350" indent="-514350">
              <a:buFont typeface="+mj-lt"/>
              <a:buAutoNum type="arabicPeriod"/>
            </a:pPr>
            <a:r>
              <a:rPr lang="en-US" dirty="0"/>
              <a:t>Code currently in: /Users/</a:t>
            </a:r>
            <a:r>
              <a:rPr lang="en-US" dirty="0" err="1"/>
              <a:t>lilis</a:t>
            </a:r>
            <a:r>
              <a:rPr lang="en-US" dirty="0"/>
              <a:t>/Dropbox (MIT)/1 HAMILOS LAB/Projects/Video Lick Monitoring</a:t>
            </a:r>
          </a:p>
          <a:p>
            <a:pPr lvl="1"/>
            <a:r>
              <a:rPr lang="en-US" dirty="0"/>
              <a:t>Add this to your path!</a:t>
            </a:r>
          </a:p>
          <a:p>
            <a:pPr marL="514350" indent="-514350">
              <a:buFont typeface="+mj-lt"/>
              <a:buAutoNum type="arabicPeriod"/>
            </a:pPr>
            <a:r>
              <a:rPr lang="en-US" dirty="0"/>
              <a:t>Start a new video obj with:</a:t>
            </a:r>
          </a:p>
          <a:p>
            <a:pPr lvl="1"/>
            <a:r>
              <a:rPr lang="en-US" dirty="0"/>
              <a:t>obj = </a:t>
            </a:r>
            <a:r>
              <a:rPr lang="en-US" dirty="0" err="1"/>
              <a:t>CLASS_video_lick_obj</a:t>
            </a:r>
            <a:endParaRPr lang="en-US" dirty="0"/>
          </a:p>
          <a:p>
            <a:pPr marL="514350" indent="-514350">
              <a:buFont typeface="+mj-lt"/>
              <a:buAutoNum type="arabicPeriod"/>
            </a:pPr>
            <a:r>
              <a:rPr lang="en-US" dirty="0"/>
              <a:t>Gather the lick data with:</a:t>
            </a:r>
          </a:p>
          <a:p>
            <a:pPr lvl="1"/>
            <a:r>
              <a:rPr lang="en-US" dirty="0" err="1"/>
              <a:t>obj.detectLicks</a:t>
            </a:r>
            <a:endParaRPr lang="en-US" dirty="0"/>
          </a:p>
          <a:p>
            <a:pPr lvl="2"/>
            <a:r>
              <a:rPr lang="en-US" dirty="0"/>
              <a:t>You will need to select an ROI around the spout</a:t>
            </a:r>
          </a:p>
          <a:p>
            <a:pPr marL="514350" indent="-514350">
              <a:buFont typeface="+mj-lt"/>
              <a:buAutoNum type="arabicPeriod"/>
            </a:pPr>
            <a:r>
              <a:rPr lang="en-US" dirty="0"/>
              <a:t>You can then view the lick data for an individual data with:</a:t>
            </a:r>
          </a:p>
          <a:p>
            <a:pPr lvl="1"/>
            <a:r>
              <a:rPr lang="en-US" dirty="0" err="1"/>
              <a:t>obj.plotMeanPixelsByVideo</a:t>
            </a:r>
            <a:r>
              <a:rPr lang="en-US" dirty="0"/>
              <a:t>(</a:t>
            </a:r>
            <a:r>
              <a:rPr lang="en-US" i="1" dirty="0" err="1">
                <a:solidFill>
                  <a:srgbClr val="00B0F0"/>
                </a:solidFill>
              </a:rPr>
              <a:t>video_number</a:t>
            </a:r>
            <a:r>
              <a:rPr lang="en-US" dirty="0"/>
              <a:t>, 'lick’)</a:t>
            </a:r>
          </a:p>
          <a:p>
            <a:pPr lvl="2"/>
            <a:r>
              <a:rPr lang="en-US" dirty="0"/>
              <a:t>This will make it easy to find a frame in a specific video to view:</a:t>
            </a:r>
          </a:p>
          <a:p>
            <a:pPr lvl="1"/>
            <a:r>
              <a:rPr lang="en-US" dirty="0" err="1"/>
              <a:t>obj.plotFrame</a:t>
            </a:r>
            <a:r>
              <a:rPr lang="en-US" dirty="0"/>
              <a:t>(</a:t>
            </a:r>
            <a:r>
              <a:rPr lang="en-US" i="1" dirty="0" err="1">
                <a:solidFill>
                  <a:srgbClr val="00B0F0"/>
                </a:solidFill>
              </a:rPr>
              <a:t>frameNo</a:t>
            </a:r>
            <a:r>
              <a:rPr lang="en-US" dirty="0"/>
              <a:t>, </a:t>
            </a:r>
            <a:r>
              <a:rPr lang="en-US" i="1" dirty="0" err="1">
                <a:solidFill>
                  <a:srgbClr val="00B0F0"/>
                </a:solidFill>
              </a:rPr>
              <a:t>video_number</a:t>
            </a:r>
            <a:r>
              <a:rPr lang="en-US" dirty="0"/>
              <a:t>)</a:t>
            </a:r>
          </a:p>
          <a:p>
            <a:pPr marL="514350" indent="-514350">
              <a:buFont typeface="+mj-lt"/>
              <a:buAutoNum type="arabicPeriod"/>
            </a:pPr>
            <a:r>
              <a:rPr lang="en-US" dirty="0"/>
              <a:t>You can also view the lick data for the entire session with:</a:t>
            </a:r>
          </a:p>
          <a:p>
            <a:pPr lvl="1"/>
            <a:r>
              <a:rPr lang="en-US" dirty="0" err="1"/>
              <a:t>obj.plotMeanPixels</a:t>
            </a:r>
            <a:r>
              <a:rPr lang="en-US" dirty="0"/>
              <a:t>('lick')</a:t>
            </a:r>
          </a:p>
          <a:p>
            <a:endParaRPr lang="en-US" dirty="0"/>
          </a:p>
        </p:txBody>
      </p:sp>
    </p:spTree>
    <p:extLst>
      <p:ext uri="{BB962C8B-B14F-4D97-AF65-F5344CB8AC3E}">
        <p14:creationId xmlns:p14="http://schemas.microsoft.com/office/powerpoint/2010/main" val="3052529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4"/>
            <a:ext cx="4602480" cy="4792345"/>
          </a:xfrm>
        </p:spPr>
        <p:txBody>
          <a:bodyPr>
            <a:normAutofit fontScale="92500" lnSpcReduction="20000"/>
          </a:bodyPr>
          <a:lstStyle/>
          <a:p>
            <a:pPr marL="0" indent="0">
              <a:buNone/>
            </a:pPr>
            <a:r>
              <a:rPr lang="en-US" dirty="0"/>
              <a:t>2. Selecting data files:</a:t>
            </a:r>
          </a:p>
          <a:p>
            <a:pPr marL="0" indent="0">
              <a:buNone/>
            </a:pPr>
            <a:r>
              <a:rPr lang="en-US" sz="1800" dirty="0">
                <a:latin typeface="Courier" pitchFamily="2" charset="0"/>
              </a:rPr>
              <a:t>obj = </a:t>
            </a:r>
            <a:r>
              <a:rPr lang="en-US" sz="1800" dirty="0" err="1">
                <a:latin typeface="Courier" pitchFamily="2" charset="0"/>
              </a:rPr>
              <a:t>CLASS_video_lick_obj</a:t>
            </a:r>
            <a:endParaRPr lang="en-US" sz="1800" dirty="0">
              <a:latin typeface="Courier" pitchFamily="2" charset="0"/>
            </a:endParaRPr>
          </a:p>
          <a:p>
            <a:pPr marL="0" indent="0">
              <a:buNone/>
            </a:pPr>
            <a:endParaRPr lang="en-US" sz="1800" dirty="0"/>
          </a:p>
          <a:p>
            <a:pPr marL="0" indent="0">
              <a:buNone/>
            </a:pPr>
            <a:r>
              <a:rPr lang="en-US" sz="1800" i="1" dirty="0"/>
              <a:t>You will be prompted to first select the folder where the session’s videos are. Choose the Video &gt; </a:t>
            </a:r>
            <a:r>
              <a:rPr lang="en-US" sz="1800" i="1" dirty="0" err="1"/>
              <a:t>Name_SessionNo</a:t>
            </a:r>
            <a:r>
              <a:rPr lang="en-US" sz="1800" i="1" dirty="0"/>
              <a:t> folder for the session of interest</a:t>
            </a:r>
          </a:p>
          <a:p>
            <a:pPr marL="0" indent="0">
              <a:buNone/>
            </a:pPr>
            <a:endParaRPr lang="en-US" sz="1800" i="1" dirty="0"/>
          </a:p>
          <a:p>
            <a:pPr marL="0" indent="0">
              <a:buNone/>
            </a:pPr>
            <a:r>
              <a:rPr lang="en-US" sz="1800" i="1" dirty="0"/>
              <a:t>TIP: Copy the video folder to the desktop – if you load from the server, it will take forever!</a:t>
            </a:r>
          </a:p>
          <a:p>
            <a:pPr marL="0" indent="0">
              <a:buNone/>
            </a:pPr>
            <a:endParaRPr lang="en-US" sz="1800" i="1" dirty="0"/>
          </a:p>
          <a:p>
            <a:pPr marL="0" indent="0">
              <a:buNone/>
            </a:pPr>
            <a:r>
              <a:rPr lang="en-US" sz="1800" i="1" dirty="0"/>
              <a:t>TIP2: Don’t include the pretraining folder in your copy! Program will get confused</a:t>
            </a:r>
          </a:p>
          <a:p>
            <a:pPr marL="0" indent="0">
              <a:buNone/>
            </a:pPr>
            <a:endParaRPr lang="en-US" sz="1800" i="1" dirty="0"/>
          </a:p>
          <a:p>
            <a:pPr marL="0" indent="0">
              <a:buNone/>
            </a:pPr>
            <a:r>
              <a:rPr lang="en-US" sz="1800" i="1" dirty="0"/>
              <a:t>You will then select the CED spike2 (.mat) file for the session. Again, will load faster if you temporarily copy it to the desktop than trying to load it from the server.</a:t>
            </a:r>
          </a:p>
        </p:txBody>
      </p:sp>
      <p:sp>
        <p:nvSpPr>
          <p:cNvPr id="6" name="TextBox 5">
            <a:extLst>
              <a:ext uri="{FF2B5EF4-FFF2-40B4-BE49-F238E27FC236}">
                <a16:creationId xmlns:a16="http://schemas.microsoft.com/office/drawing/2014/main" id="{949B0D7E-3596-F788-87FF-3696561D977A}"/>
              </a:ext>
            </a:extLst>
          </p:cNvPr>
          <p:cNvSpPr txBox="1"/>
          <p:nvPr/>
        </p:nvSpPr>
        <p:spPr>
          <a:xfrm>
            <a:off x="5554980" y="4160520"/>
            <a:ext cx="1925079" cy="369332"/>
          </a:xfrm>
          <a:prstGeom prst="rect">
            <a:avLst/>
          </a:prstGeom>
          <a:noFill/>
        </p:spPr>
        <p:txBody>
          <a:bodyPr wrap="none" rtlCol="0">
            <a:spAutoFit/>
          </a:bodyPr>
          <a:lstStyle/>
          <a:p>
            <a:r>
              <a:rPr lang="en-US" dirty="0"/>
              <a:t>2. CED file: (.mat)</a:t>
            </a:r>
          </a:p>
        </p:txBody>
      </p:sp>
      <p:pic>
        <p:nvPicPr>
          <p:cNvPr id="7" name="Picture 6">
            <a:extLst>
              <a:ext uri="{FF2B5EF4-FFF2-40B4-BE49-F238E27FC236}">
                <a16:creationId xmlns:a16="http://schemas.microsoft.com/office/drawing/2014/main" id="{0D2C1EF3-AB50-0D9E-2A9F-1A4C5029E119}"/>
              </a:ext>
            </a:extLst>
          </p:cNvPr>
          <p:cNvPicPr>
            <a:picLocks noChangeAspect="1"/>
          </p:cNvPicPr>
          <p:nvPr/>
        </p:nvPicPr>
        <p:blipFill>
          <a:blip r:embed="rId2"/>
          <a:stretch>
            <a:fillRect/>
          </a:stretch>
        </p:blipFill>
        <p:spPr>
          <a:xfrm>
            <a:off x="7539992" y="4160520"/>
            <a:ext cx="3625882" cy="2573503"/>
          </a:xfrm>
          <a:prstGeom prst="rect">
            <a:avLst/>
          </a:prstGeom>
        </p:spPr>
      </p:pic>
      <p:sp>
        <p:nvSpPr>
          <p:cNvPr id="8" name="TextBox 7">
            <a:extLst>
              <a:ext uri="{FF2B5EF4-FFF2-40B4-BE49-F238E27FC236}">
                <a16:creationId xmlns:a16="http://schemas.microsoft.com/office/drawing/2014/main" id="{0080A6DB-98F7-4307-1C11-1669D5CFF58A}"/>
              </a:ext>
            </a:extLst>
          </p:cNvPr>
          <p:cNvSpPr txBox="1"/>
          <p:nvPr/>
        </p:nvSpPr>
        <p:spPr>
          <a:xfrm>
            <a:off x="5532120" y="891540"/>
            <a:ext cx="1680525" cy="369332"/>
          </a:xfrm>
          <a:prstGeom prst="rect">
            <a:avLst/>
          </a:prstGeom>
          <a:noFill/>
        </p:spPr>
        <p:txBody>
          <a:bodyPr wrap="none" rtlCol="0">
            <a:spAutoFit/>
          </a:bodyPr>
          <a:lstStyle/>
          <a:p>
            <a:r>
              <a:rPr lang="en-US" dirty="0"/>
              <a:t>1. Video folder:</a:t>
            </a:r>
          </a:p>
        </p:txBody>
      </p:sp>
      <p:pic>
        <p:nvPicPr>
          <p:cNvPr id="9" name="Picture 8">
            <a:extLst>
              <a:ext uri="{FF2B5EF4-FFF2-40B4-BE49-F238E27FC236}">
                <a16:creationId xmlns:a16="http://schemas.microsoft.com/office/drawing/2014/main" id="{A9A5C0AB-2F5C-BBBD-F05E-1E5A6F102250}"/>
              </a:ext>
            </a:extLst>
          </p:cNvPr>
          <p:cNvPicPr>
            <a:picLocks noChangeAspect="1"/>
          </p:cNvPicPr>
          <p:nvPr/>
        </p:nvPicPr>
        <p:blipFill>
          <a:blip r:embed="rId3"/>
          <a:stretch>
            <a:fillRect/>
          </a:stretch>
        </p:blipFill>
        <p:spPr>
          <a:xfrm>
            <a:off x="7532989" y="891540"/>
            <a:ext cx="3625882" cy="2573503"/>
          </a:xfrm>
          <a:prstGeom prst="rect">
            <a:avLst/>
          </a:prstGeom>
        </p:spPr>
      </p:pic>
    </p:spTree>
    <p:extLst>
      <p:ext uri="{BB962C8B-B14F-4D97-AF65-F5344CB8AC3E}">
        <p14:creationId xmlns:p14="http://schemas.microsoft.com/office/powerpoint/2010/main" val="100619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5"/>
            <a:ext cx="3813810" cy="4351338"/>
          </a:xfrm>
        </p:spPr>
        <p:txBody>
          <a:bodyPr>
            <a:normAutofit/>
          </a:bodyPr>
          <a:lstStyle/>
          <a:p>
            <a:pPr marL="0" indent="0">
              <a:buNone/>
            </a:pPr>
            <a:r>
              <a:rPr lang="en-US" dirty="0"/>
              <a:t>3. Selecting an ROI:</a:t>
            </a:r>
          </a:p>
          <a:p>
            <a:pPr marL="0" indent="0">
              <a:buNone/>
            </a:pPr>
            <a:r>
              <a:rPr lang="en-US" sz="2000" dirty="0" err="1">
                <a:latin typeface="Courier" pitchFamily="2" charset="0"/>
              </a:rPr>
              <a:t>obj.detectLicks</a:t>
            </a:r>
            <a:endParaRPr lang="en-US" sz="2000" dirty="0">
              <a:latin typeface="Courier" pitchFamily="2" charset="0"/>
            </a:endParaRPr>
          </a:p>
          <a:p>
            <a:pPr marL="0" indent="0">
              <a:buNone/>
            </a:pPr>
            <a:endParaRPr lang="en-US" sz="2000" dirty="0">
              <a:latin typeface="Courier" pitchFamily="2" charset="0"/>
            </a:endParaRPr>
          </a:p>
          <a:p>
            <a:pPr marL="0" indent="0">
              <a:buNone/>
            </a:pPr>
            <a:r>
              <a:rPr lang="en-US" sz="2000" i="1" dirty="0"/>
              <a:t>Click and drag on the image to make a rectangle near the spout</a:t>
            </a:r>
          </a:p>
          <a:p>
            <a:pPr marL="0" indent="0">
              <a:buNone/>
            </a:pPr>
            <a:endParaRPr lang="en-US" sz="2000" i="1" dirty="0"/>
          </a:p>
          <a:p>
            <a:pPr marL="0" indent="0">
              <a:buNone/>
            </a:pPr>
            <a:r>
              <a:rPr lang="en-US" sz="2000" i="1" dirty="0"/>
              <a:t>Tip: be sure to draw right at spout edge for best results</a:t>
            </a:r>
          </a:p>
          <a:p>
            <a:pPr marL="0" indent="0">
              <a:buNone/>
            </a:pPr>
            <a:endParaRPr lang="en-US" sz="2000" i="1" dirty="0"/>
          </a:p>
          <a:p>
            <a:pPr marL="0" indent="0">
              <a:buNone/>
            </a:pPr>
            <a:r>
              <a:rPr lang="en-US" sz="2000" i="1" dirty="0"/>
              <a:t>Code will take a few min to run</a:t>
            </a:r>
          </a:p>
        </p:txBody>
      </p:sp>
      <p:pic>
        <p:nvPicPr>
          <p:cNvPr id="4" name="Picture 3">
            <a:extLst>
              <a:ext uri="{FF2B5EF4-FFF2-40B4-BE49-F238E27FC236}">
                <a16:creationId xmlns:a16="http://schemas.microsoft.com/office/drawing/2014/main" id="{FFE94B76-25D5-61B1-57D9-1F7F199DA237}"/>
              </a:ext>
            </a:extLst>
          </p:cNvPr>
          <p:cNvPicPr>
            <a:picLocks noChangeAspect="1"/>
          </p:cNvPicPr>
          <p:nvPr/>
        </p:nvPicPr>
        <p:blipFill>
          <a:blip r:embed="rId2"/>
          <a:stretch>
            <a:fillRect/>
          </a:stretch>
        </p:blipFill>
        <p:spPr>
          <a:xfrm>
            <a:off x="4652010" y="1280686"/>
            <a:ext cx="7372350" cy="4507695"/>
          </a:xfrm>
          <a:prstGeom prst="rect">
            <a:avLst/>
          </a:prstGeom>
        </p:spPr>
      </p:pic>
    </p:spTree>
    <p:extLst>
      <p:ext uri="{BB962C8B-B14F-4D97-AF65-F5344CB8AC3E}">
        <p14:creationId xmlns:p14="http://schemas.microsoft.com/office/powerpoint/2010/main" val="355138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5"/>
            <a:ext cx="3813810" cy="4351338"/>
          </a:xfrm>
        </p:spPr>
        <p:txBody>
          <a:bodyPr>
            <a:normAutofit/>
          </a:bodyPr>
          <a:lstStyle/>
          <a:p>
            <a:pPr marL="0" indent="0">
              <a:buNone/>
            </a:pPr>
            <a:r>
              <a:rPr lang="en-US" dirty="0"/>
              <a:t>4a. View lick data from a single video</a:t>
            </a:r>
          </a:p>
          <a:p>
            <a:pPr marL="0" indent="0">
              <a:buNone/>
            </a:pPr>
            <a:r>
              <a:rPr lang="en-US" sz="2000" dirty="0" err="1">
                <a:latin typeface="Courier" pitchFamily="2" charset="0"/>
              </a:rPr>
              <a:t>obj.plotMeanPixelsByVideo</a:t>
            </a:r>
            <a:r>
              <a:rPr lang="en-US" sz="2000" dirty="0">
                <a:latin typeface="Courier" pitchFamily="2" charset="0"/>
              </a:rPr>
              <a:t>(</a:t>
            </a:r>
            <a:r>
              <a:rPr lang="en-US" sz="2000" i="1" dirty="0" err="1">
                <a:solidFill>
                  <a:srgbClr val="00B0F0"/>
                </a:solidFill>
                <a:latin typeface="Courier" pitchFamily="2" charset="0"/>
              </a:rPr>
              <a:t>video_number</a:t>
            </a:r>
            <a:r>
              <a:rPr lang="en-US" sz="2000" dirty="0">
                <a:latin typeface="Courier" pitchFamily="2" charset="0"/>
              </a:rPr>
              <a:t>, 'lick’)</a:t>
            </a:r>
          </a:p>
          <a:p>
            <a:pPr marL="0" indent="0">
              <a:buNone/>
            </a:pPr>
            <a:endParaRPr lang="en-US" sz="2000" dirty="0">
              <a:latin typeface="Courier" pitchFamily="2" charset="0"/>
            </a:endParaRPr>
          </a:p>
          <a:p>
            <a:pPr marL="0" indent="0">
              <a:buNone/>
            </a:pPr>
            <a:r>
              <a:rPr lang="en-US" sz="2000" i="1" dirty="0"/>
              <a:t>The mean intensity of the ROI is plotted by frames in the video.</a:t>
            </a:r>
          </a:p>
        </p:txBody>
      </p:sp>
      <p:pic>
        <p:nvPicPr>
          <p:cNvPr id="5" name="Picture 4">
            <a:extLst>
              <a:ext uri="{FF2B5EF4-FFF2-40B4-BE49-F238E27FC236}">
                <a16:creationId xmlns:a16="http://schemas.microsoft.com/office/drawing/2014/main" id="{4C7E5EA1-47B7-95F3-F17E-212D255D42B0}"/>
              </a:ext>
            </a:extLst>
          </p:cNvPr>
          <p:cNvPicPr>
            <a:picLocks noChangeAspect="1"/>
          </p:cNvPicPr>
          <p:nvPr/>
        </p:nvPicPr>
        <p:blipFill>
          <a:blip r:embed="rId2"/>
          <a:stretch>
            <a:fillRect/>
          </a:stretch>
        </p:blipFill>
        <p:spPr>
          <a:xfrm>
            <a:off x="5318855" y="2200882"/>
            <a:ext cx="6423471" cy="3004877"/>
          </a:xfrm>
          <a:prstGeom prst="rect">
            <a:avLst/>
          </a:prstGeom>
        </p:spPr>
      </p:pic>
    </p:spTree>
    <p:extLst>
      <p:ext uri="{BB962C8B-B14F-4D97-AF65-F5344CB8AC3E}">
        <p14:creationId xmlns:p14="http://schemas.microsoft.com/office/powerpoint/2010/main" val="1909898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a:xfrm>
            <a:off x="838200" y="365125"/>
            <a:ext cx="3322320" cy="1325563"/>
          </a:xfrm>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5"/>
            <a:ext cx="3813810" cy="4351338"/>
          </a:xfrm>
        </p:spPr>
        <p:txBody>
          <a:bodyPr>
            <a:normAutofit fontScale="92500"/>
          </a:bodyPr>
          <a:lstStyle/>
          <a:p>
            <a:pPr marL="0" indent="0">
              <a:buNone/>
            </a:pPr>
            <a:r>
              <a:rPr lang="en-US" dirty="0"/>
              <a:t>4b. View lick data from a single video</a:t>
            </a:r>
          </a:p>
          <a:p>
            <a:pPr marL="0" indent="0">
              <a:buNone/>
            </a:pPr>
            <a:r>
              <a:rPr lang="en-US" sz="2000" dirty="0" err="1">
                <a:latin typeface="Courier" pitchFamily="2" charset="0"/>
              </a:rPr>
              <a:t>obj.plotMeanPixelsByVideo</a:t>
            </a:r>
            <a:r>
              <a:rPr lang="en-US" sz="2000" dirty="0">
                <a:latin typeface="Courier" pitchFamily="2" charset="0"/>
              </a:rPr>
              <a:t>(</a:t>
            </a:r>
            <a:r>
              <a:rPr lang="en-US" sz="2000" i="1" dirty="0" err="1">
                <a:solidFill>
                  <a:srgbClr val="00B0F0"/>
                </a:solidFill>
                <a:latin typeface="Courier" pitchFamily="2" charset="0"/>
              </a:rPr>
              <a:t>video_number</a:t>
            </a:r>
            <a:r>
              <a:rPr lang="en-US" sz="2000" dirty="0">
                <a:latin typeface="Courier" pitchFamily="2" charset="0"/>
              </a:rPr>
              <a:t>, 'lick’)</a:t>
            </a:r>
          </a:p>
          <a:p>
            <a:pPr marL="0" indent="0">
              <a:buNone/>
            </a:pPr>
            <a:endParaRPr lang="en-US" sz="2000" dirty="0">
              <a:latin typeface="Courier" pitchFamily="2" charset="0"/>
            </a:endParaRPr>
          </a:p>
          <a:p>
            <a:pPr marL="0" indent="0">
              <a:buNone/>
            </a:pPr>
            <a:r>
              <a:rPr lang="en-US" sz="2000" i="1" dirty="0"/>
              <a:t>Try clicking with the marker tool to find frames of interest.</a:t>
            </a:r>
          </a:p>
          <a:p>
            <a:pPr marL="0" indent="0">
              <a:buNone/>
            </a:pPr>
            <a:r>
              <a:rPr lang="en-US" sz="2000" i="1" dirty="0"/>
              <a:t>You can then observe the frame with </a:t>
            </a:r>
            <a:r>
              <a:rPr lang="en-US" sz="1800" dirty="0" err="1">
                <a:latin typeface="Consolas" panose="020B0609020204030204" pitchFamily="49" charset="0"/>
                <a:cs typeface="Consolas" panose="020B0609020204030204" pitchFamily="49" charset="0"/>
              </a:rPr>
              <a:t>obj.plotFrame</a:t>
            </a:r>
            <a:r>
              <a:rPr lang="en-US" sz="1800" dirty="0">
                <a:latin typeface="Consolas" panose="020B0609020204030204" pitchFamily="49" charset="0"/>
                <a:cs typeface="Consolas" panose="020B0609020204030204" pitchFamily="49" charset="0"/>
              </a:rPr>
              <a:t>(</a:t>
            </a:r>
            <a:r>
              <a:rPr lang="en-US" sz="1800" i="1" dirty="0" err="1">
                <a:solidFill>
                  <a:srgbClr val="00B0F0"/>
                </a:solidFill>
                <a:latin typeface="Consolas" panose="020B0609020204030204" pitchFamily="49" charset="0"/>
                <a:cs typeface="Consolas" panose="020B0609020204030204" pitchFamily="49" charset="0"/>
              </a:rPr>
              <a:t>frameNo</a:t>
            </a:r>
            <a:r>
              <a:rPr lang="en-US" sz="1800" dirty="0">
                <a:latin typeface="Consolas" panose="020B0609020204030204" pitchFamily="49" charset="0"/>
                <a:cs typeface="Consolas" panose="020B0609020204030204" pitchFamily="49" charset="0"/>
              </a:rPr>
              <a:t>, </a:t>
            </a:r>
            <a:r>
              <a:rPr lang="en-US" sz="1800" i="1" dirty="0" err="1">
                <a:solidFill>
                  <a:srgbClr val="00B0F0"/>
                </a:solidFill>
                <a:latin typeface="Consolas" panose="020B0609020204030204" pitchFamily="49" charset="0"/>
                <a:cs typeface="Consolas" panose="020B0609020204030204" pitchFamily="49" charset="0"/>
              </a:rPr>
              <a:t>video_number</a:t>
            </a: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cs typeface="Consolas" panose="020B0609020204030204" pitchFamily="49" charset="0"/>
              </a:rPr>
              <a:t>Licking, grooming and “teeth grinding” are all easily detectable!</a:t>
            </a:r>
          </a:p>
          <a:p>
            <a:pPr marL="0" indent="0">
              <a:buNone/>
            </a:pPr>
            <a:endParaRPr lang="en-US" sz="2000" i="1" dirty="0"/>
          </a:p>
        </p:txBody>
      </p:sp>
      <p:pic>
        <p:nvPicPr>
          <p:cNvPr id="4" name="Picture 3">
            <a:extLst>
              <a:ext uri="{FF2B5EF4-FFF2-40B4-BE49-F238E27FC236}">
                <a16:creationId xmlns:a16="http://schemas.microsoft.com/office/drawing/2014/main" id="{92F87BFB-9719-EB57-DD57-D941AA109E57}"/>
              </a:ext>
            </a:extLst>
          </p:cNvPr>
          <p:cNvPicPr>
            <a:picLocks noChangeAspect="1"/>
          </p:cNvPicPr>
          <p:nvPr/>
        </p:nvPicPr>
        <p:blipFill>
          <a:blip r:embed="rId2"/>
          <a:stretch>
            <a:fillRect/>
          </a:stretch>
        </p:blipFill>
        <p:spPr>
          <a:xfrm>
            <a:off x="4831699" y="449124"/>
            <a:ext cx="3625882" cy="2483128"/>
          </a:xfrm>
          <a:prstGeom prst="rect">
            <a:avLst/>
          </a:prstGeom>
        </p:spPr>
      </p:pic>
      <p:sp>
        <p:nvSpPr>
          <p:cNvPr id="7" name="TextBox 6">
            <a:extLst>
              <a:ext uri="{FF2B5EF4-FFF2-40B4-BE49-F238E27FC236}">
                <a16:creationId xmlns:a16="http://schemas.microsoft.com/office/drawing/2014/main" id="{7B9D348F-C005-CB1F-639A-81C519E75784}"/>
              </a:ext>
            </a:extLst>
          </p:cNvPr>
          <p:cNvSpPr txBox="1"/>
          <p:nvPr/>
        </p:nvSpPr>
        <p:spPr>
          <a:xfrm>
            <a:off x="5447630" y="79792"/>
            <a:ext cx="1182440" cy="369332"/>
          </a:xfrm>
          <a:prstGeom prst="rect">
            <a:avLst/>
          </a:prstGeom>
          <a:noFill/>
        </p:spPr>
        <p:txBody>
          <a:bodyPr wrap="none" rtlCol="0">
            <a:spAutoFit/>
          </a:bodyPr>
          <a:lstStyle/>
          <a:p>
            <a:r>
              <a:rPr lang="en-US" dirty="0">
                <a:solidFill>
                  <a:srgbClr val="00B0F0"/>
                </a:solidFill>
              </a:rPr>
              <a:t>Lick event</a:t>
            </a:r>
          </a:p>
        </p:txBody>
      </p:sp>
      <p:grpSp>
        <p:nvGrpSpPr>
          <p:cNvPr id="14" name="Group 13">
            <a:extLst>
              <a:ext uri="{FF2B5EF4-FFF2-40B4-BE49-F238E27FC236}">
                <a16:creationId xmlns:a16="http://schemas.microsoft.com/office/drawing/2014/main" id="{DFFE63F9-8D84-B5DC-F5D5-06D9F8455C66}"/>
              </a:ext>
            </a:extLst>
          </p:cNvPr>
          <p:cNvGrpSpPr/>
          <p:nvPr/>
        </p:nvGrpSpPr>
        <p:grpSpPr>
          <a:xfrm>
            <a:off x="4539027" y="3172105"/>
            <a:ext cx="3625882" cy="2842775"/>
            <a:chOff x="4459017" y="3531752"/>
            <a:chExt cx="3625882" cy="2842775"/>
          </a:xfrm>
        </p:grpSpPr>
        <p:pic>
          <p:nvPicPr>
            <p:cNvPr id="8" name="Picture 7">
              <a:extLst>
                <a:ext uri="{FF2B5EF4-FFF2-40B4-BE49-F238E27FC236}">
                  <a16:creationId xmlns:a16="http://schemas.microsoft.com/office/drawing/2014/main" id="{D397090A-DAAC-8E71-BB62-81856E1F5B9C}"/>
                </a:ext>
              </a:extLst>
            </p:cNvPr>
            <p:cNvPicPr>
              <a:picLocks noChangeAspect="1"/>
            </p:cNvPicPr>
            <p:nvPr/>
          </p:nvPicPr>
          <p:blipFill>
            <a:blip r:embed="rId3"/>
            <a:stretch>
              <a:fillRect/>
            </a:stretch>
          </p:blipFill>
          <p:spPr>
            <a:xfrm>
              <a:off x="4459017" y="3891399"/>
              <a:ext cx="3625882" cy="2483128"/>
            </a:xfrm>
            <a:prstGeom prst="rect">
              <a:avLst/>
            </a:prstGeom>
          </p:spPr>
        </p:pic>
        <p:sp>
          <p:nvSpPr>
            <p:cNvPr id="9" name="TextBox 8">
              <a:extLst>
                <a:ext uri="{FF2B5EF4-FFF2-40B4-BE49-F238E27FC236}">
                  <a16:creationId xmlns:a16="http://schemas.microsoft.com/office/drawing/2014/main" id="{AAEF5B5C-1FD6-2A0B-077E-9AEBD8508274}"/>
                </a:ext>
              </a:extLst>
            </p:cNvPr>
            <p:cNvSpPr txBox="1"/>
            <p:nvPr/>
          </p:nvSpPr>
          <p:spPr>
            <a:xfrm>
              <a:off x="5133229" y="3531752"/>
              <a:ext cx="824328" cy="369332"/>
            </a:xfrm>
            <a:prstGeom prst="rect">
              <a:avLst/>
            </a:prstGeom>
            <a:noFill/>
          </p:spPr>
          <p:txBody>
            <a:bodyPr wrap="none" rtlCol="0">
              <a:spAutoFit/>
            </a:bodyPr>
            <a:lstStyle/>
            <a:p>
              <a:r>
                <a:rPr lang="en-US" dirty="0">
                  <a:solidFill>
                    <a:srgbClr val="00B0F0"/>
                  </a:solidFill>
                </a:rPr>
                <a:t>At rest</a:t>
              </a:r>
            </a:p>
          </p:txBody>
        </p:sp>
      </p:grpSp>
      <p:sp>
        <p:nvSpPr>
          <p:cNvPr id="10" name="Rectangle 9">
            <a:extLst>
              <a:ext uri="{FF2B5EF4-FFF2-40B4-BE49-F238E27FC236}">
                <a16:creationId xmlns:a16="http://schemas.microsoft.com/office/drawing/2014/main" id="{0EB1DBF7-3D33-9864-EBAE-17ABFA2F661C}"/>
              </a:ext>
            </a:extLst>
          </p:cNvPr>
          <p:cNvSpPr/>
          <p:nvPr/>
        </p:nvSpPr>
        <p:spPr>
          <a:xfrm>
            <a:off x="5326380" y="1914144"/>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4BDB09-4380-6439-FCF4-7CFF07AC6090}"/>
              </a:ext>
            </a:extLst>
          </p:cNvPr>
          <p:cNvSpPr/>
          <p:nvPr/>
        </p:nvSpPr>
        <p:spPr>
          <a:xfrm>
            <a:off x="5070001" y="5421328"/>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BBE504-C287-48A8-87E9-95CCEF07F1DB}"/>
              </a:ext>
            </a:extLst>
          </p:cNvPr>
          <p:cNvGrpSpPr/>
          <p:nvPr/>
        </p:nvGrpSpPr>
        <p:grpSpPr>
          <a:xfrm>
            <a:off x="8457581" y="2541748"/>
            <a:ext cx="3625882" cy="2873298"/>
            <a:chOff x="8566118" y="3141582"/>
            <a:chExt cx="3625882" cy="2873298"/>
          </a:xfrm>
        </p:grpSpPr>
        <p:pic>
          <p:nvPicPr>
            <p:cNvPr id="12" name="Picture 11">
              <a:extLst>
                <a:ext uri="{FF2B5EF4-FFF2-40B4-BE49-F238E27FC236}">
                  <a16:creationId xmlns:a16="http://schemas.microsoft.com/office/drawing/2014/main" id="{FE3DEF43-0943-E053-B054-5637DE86FFA0}"/>
                </a:ext>
              </a:extLst>
            </p:cNvPr>
            <p:cNvPicPr>
              <a:picLocks noChangeAspect="1"/>
            </p:cNvPicPr>
            <p:nvPr/>
          </p:nvPicPr>
          <p:blipFill>
            <a:blip r:embed="rId4"/>
            <a:stretch>
              <a:fillRect/>
            </a:stretch>
          </p:blipFill>
          <p:spPr>
            <a:xfrm>
              <a:off x="8566118" y="3531752"/>
              <a:ext cx="3625882" cy="2483128"/>
            </a:xfrm>
            <a:prstGeom prst="rect">
              <a:avLst/>
            </a:prstGeom>
          </p:spPr>
        </p:pic>
        <p:sp>
          <p:nvSpPr>
            <p:cNvPr id="13" name="TextBox 12">
              <a:extLst>
                <a:ext uri="{FF2B5EF4-FFF2-40B4-BE49-F238E27FC236}">
                  <a16:creationId xmlns:a16="http://schemas.microsoft.com/office/drawing/2014/main" id="{D6D37049-E72F-413E-EE7B-2D5B3612F72B}"/>
                </a:ext>
              </a:extLst>
            </p:cNvPr>
            <p:cNvSpPr txBox="1"/>
            <p:nvPr/>
          </p:nvSpPr>
          <p:spPr>
            <a:xfrm>
              <a:off x="9811909" y="3141582"/>
              <a:ext cx="1672317" cy="369332"/>
            </a:xfrm>
            <a:prstGeom prst="rect">
              <a:avLst/>
            </a:prstGeom>
            <a:noFill/>
          </p:spPr>
          <p:txBody>
            <a:bodyPr wrap="none" rtlCol="0">
              <a:spAutoFit/>
            </a:bodyPr>
            <a:lstStyle/>
            <a:p>
              <a:r>
                <a:rPr lang="en-US" dirty="0">
                  <a:solidFill>
                    <a:srgbClr val="00B0F0"/>
                  </a:solidFill>
                </a:rPr>
                <a:t>Grooming bout</a:t>
              </a:r>
            </a:p>
          </p:txBody>
        </p:sp>
      </p:grpSp>
      <p:sp>
        <p:nvSpPr>
          <p:cNvPr id="16" name="Rectangle 15">
            <a:extLst>
              <a:ext uri="{FF2B5EF4-FFF2-40B4-BE49-F238E27FC236}">
                <a16:creationId xmlns:a16="http://schemas.microsoft.com/office/drawing/2014/main" id="{014D51E5-DC10-45CA-7D1F-72ECB2FD54C3}"/>
              </a:ext>
            </a:extLst>
          </p:cNvPr>
          <p:cNvSpPr/>
          <p:nvPr/>
        </p:nvSpPr>
        <p:spPr>
          <a:xfrm>
            <a:off x="9431664" y="4438277"/>
            <a:ext cx="200660" cy="1544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84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422910" y="1825625"/>
            <a:ext cx="4229100" cy="4351338"/>
          </a:xfrm>
        </p:spPr>
        <p:txBody>
          <a:bodyPr>
            <a:normAutofit/>
          </a:bodyPr>
          <a:lstStyle/>
          <a:p>
            <a:pPr marL="0" indent="0">
              <a:buNone/>
            </a:pPr>
            <a:r>
              <a:rPr lang="en-US" dirty="0"/>
              <a:t>5. View lick data from the entire session</a:t>
            </a:r>
          </a:p>
          <a:p>
            <a:pPr marL="0" indent="0">
              <a:buNone/>
            </a:pPr>
            <a:r>
              <a:rPr lang="en-US" sz="2000" dirty="0" err="1">
                <a:latin typeface="Courier" pitchFamily="2" charset="0"/>
              </a:rPr>
              <a:t>obj.plotMeanPixels</a:t>
            </a:r>
            <a:r>
              <a:rPr lang="en-US" sz="2000" dirty="0">
                <a:latin typeface="Courier" pitchFamily="2" charset="0"/>
              </a:rPr>
              <a:t>('lick’)</a:t>
            </a:r>
          </a:p>
          <a:p>
            <a:pPr marL="0" indent="0">
              <a:buNone/>
            </a:pPr>
            <a:endParaRPr lang="en-US" sz="2000" dirty="0">
              <a:latin typeface="Courier" pitchFamily="2" charset="0"/>
            </a:endParaRPr>
          </a:p>
          <a:p>
            <a:pPr marL="0" indent="0">
              <a:buNone/>
            </a:pPr>
            <a:r>
              <a:rPr lang="en-US" sz="2000" i="1" dirty="0"/>
              <a:t>The mean intensity of the ROI is plotted by frames, concatenating them across videos.</a:t>
            </a:r>
          </a:p>
          <a:p>
            <a:pPr marL="0" indent="0">
              <a:buNone/>
            </a:pPr>
            <a:endParaRPr lang="en-US" sz="2000" i="1" dirty="0"/>
          </a:p>
          <a:p>
            <a:pPr marL="0" indent="0">
              <a:buNone/>
            </a:pPr>
            <a:r>
              <a:rPr lang="en-US" sz="2000" i="1" dirty="0"/>
              <a:t>Here, we have a high level view of grooming and licking behavior.</a:t>
            </a:r>
          </a:p>
        </p:txBody>
      </p:sp>
      <p:pic>
        <p:nvPicPr>
          <p:cNvPr id="4" name="Picture 3">
            <a:extLst>
              <a:ext uri="{FF2B5EF4-FFF2-40B4-BE49-F238E27FC236}">
                <a16:creationId xmlns:a16="http://schemas.microsoft.com/office/drawing/2014/main" id="{8C564B10-7923-2C22-4DF2-877B4B1DEC99}"/>
              </a:ext>
            </a:extLst>
          </p:cNvPr>
          <p:cNvPicPr>
            <a:picLocks noChangeAspect="1"/>
          </p:cNvPicPr>
          <p:nvPr/>
        </p:nvPicPr>
        <p:blipFill>
          <a:blip r:embed="rId2"/>
          <a:stretch>
            <a:fillRect/>
          </a:stretch>
        </p:blipFill>
        <p:spPr>
          <a:xfrm>
            <a:off x="4887191" y="2031966"/>
            <a:ext cx="7065818" cy="2794067"/>
          </a:xfrm>
          <a:prstGeom prst="rect">
            <a:avLst/>
          </a:prstGeom>
        </p:spPr>
      </p:pic>
    </p:spTree>
    <p:extLst>
      <p:ext uri="{BB962C8B-B14F-4D97-AF65-F5344CB8AC3E}">
        <p14:creationId xmlns:p14="http://schemas.microsoft.com/office/powerpoint/2010/main" val="318992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41B0-628C-DED4-A843-1719A840CE0D}"/>
              </a:ext>
            </a:extLst>
          </p:cNvPr>
          <p:cNvSpPr>
            <a:spLocks noGrp="1"/>
          </p:cNvSpPr>
          <p:nvPr>
            <p:ph type="title"/>
          </p:nvPr>
        </p:nvSpPr>
        <p:spPr/>
        <p:txBody>
          <a:bodyPr/>
          <a:lstStyle/>
          <a:p>
            <a:r>
              <a:rPr lang="en-US" dirty="0"/>
              <a:t>Quality checks</a:t>
            </a:r>
          </a:p>
        </p:txBody>
      </p:sp>
      <p:sp>
        <p:nvSpPr>
          <p:cNvPr id="3" name="Content Placeholder 2">
            <a:extLst>
              <a:ext uri="{FF2B5EF4-FFF2-40B4-BE49-F238E27FC236}">
                <a16:creationId xmlns:a16="http://schemas.microsoft.com/office/drawing/2014/main" id="{98DFBADA-10BA-A54D-662E-25ECC7AA6218}"/>
              </a:ext>
            </a:extLst>
          </p:cNvPr>
          <p:cNvSpPr>
            <a:spLocks noGrp="1"/>
          </p:cNvSpPr>
          <p:nvPr>
            <p:ph idx="1"/>
          </p:nvPr>
        </p:nvSpPr>
        <p:spPr/>
        <p:txBody>
          <a:bodyPr/>
          <a:lstStyle/>
          <a:p>
            <a:pPr marL="514350" indent="-514350">
              <a:buFont typeface="+mj-lt"/>
              <a:buAutoNum type="arabicPeriod"/>
            </a:pPr>
            <a:endParaRPr lang="en-US" dirty="0"/>
          </a:p>
          <a:p>
            <a:pPr marL="514350" indent="-514350">
              <a:buFont typeface="+mj-lt"/>
              <a:buAutoNum type="arabicPeriod"/>
            </a:pPr>
            <a:r>
              <a:rPr lang="en-US" dirty="0" err="1"/>
              <a:t>obj.UIcleanUpTrialStarts</a:t>
            </a:r>
            <a:endParaRPr lang="en-US" dirty="0"/>
          </a:p>
          <a:p>
            <a:pPr lvl="1"/>
            <a:r>
              <a:rPr lang="en-US" dirty="0"/>
              <a:t>Once CED and video data is loaded in, we need to clean up any hallucinated trials with video</a:t>
            </a:r>
          </a:p>
          <a:p>
            <a:pPr lvl="1"/>
            <a:r>
              <a:rPr lang="en-US" i="1" dirty="0"/>
              <a:t>TIP: your choice of </a:t>
            </a:r>
            <a:r>
              <a:rPr lang="en-US" i="1" dirty="0" err="1"/>
              <a:t>LampOff</a:t>
            </a:r>
            <a:r>
              <a:rPr lang="en-US" i="1" dirty="0"/>
              <a:t> ROI really impacts the quality of detection—small changes can make the threshold drawing very different</a:t>
            </a:r>
          </a:p>
        </p:txBody>
      </p:sp>
    </p:spTree>
    <p:extLst>
      <p:ext uri="{BB962C8B-B14F-4D97-AF65-F5344CB8AC3E}">
        <p14:creationId xmlns:p14="http://schemas.microsoft.com/office/powerpoint/2010/main" val="2249256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7FE9-78BF-AF93-787A-8BFBF9158B5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40C02D-4E49-A210-2248-50320D64F270}"/>
              </a:ext>
            </a:extLst>
          </p:cNvPr>
          <p:cNvSpPr>
            <a:spLocks noGrp="1"/>
          </p:cNvSpPr>
          <p:nvPr>
            <p:ph idx="1"/>
          </p:nvPr>
        </p:nvSpPr>
        <p:spPr>
          <a:xfrm>
            <a:off x="838200" y="1825625"/>
            <a:ext cx="10515600" cy="4813170"/>
          </a:xfrm>
        </p:spPr>
        <p:txBody>
          <a:bodyPr>
            <a:normAutofit fontScale="62500" lnSpcReduction="20000"/>
          </a:bodyPr>
          <a:lstStyle/>
          <a:p>
            <a:r>
              <a:rPr lang="en-US" dirty="0"/>
              <a:t>Add Lamp-Off/</a:t>
            </a:r>
            <a:r>
              <a:rPr lang="en-US" dirty="0" err="1"/>
              <a:t>IRtrig</a:t>
            </a:r>
            <a:r>
              <a:rPr lang="en-US" dirty="0"/>
              <a:t> functionality to discover the first trial</a:t>
            </a:r>
          </a:p>
          <a:p>
            <a:pPr lvl="1"/>
            <a:r>
              <a:rPr lang="en-US" dirty="0"/>
              <a:t>Add a function </a:t>
            </a:r>
            <a:r>
              <a:rPr lang="en-US" dirty="0" err="1"/>
              <a:t>obj.detectTrialStart</a:t>
            </a:r>
            <a:r>
              <a:rPr lang="en-US" dirty="0"/>
              <a:t> to get ROI for lamp-off events – should be basically the same code as </a:t>
            </a:r>
            <a:r>
              <a:rPr lang="en-US" dirty="0" err="1"/>
              <a:t>obj.detectLicks</a:t>
            </a:r>
            <a:r>
              <a:rPr lang="en-US" dirty="0"/>
              <a:t> but should store the data elsewhere (</a:t>
            </a:r>
            <a:r>
              <a:rPr lang="en-US" dirty="0" err="1"/>
              <a:t>obj.ROIs.lamp</a:t>
            </a:r>
            <a:r>
              <a:rPr lang="en-US" dirty="0"/>
              <a:t>, for example)</a:t>
            </a:r>
          </a:p>
          <a:p>
            <a:pPr lvl="1"/>
            <a:r>
              <a:rPr lang="en-US" dirty="0"/>
              <a:t>Add a function </a:t>
            </a:r>
            <a:r>
              <a:rPr lang="en-US" dirty="0" err="1"/>
              <a:t>obj.getTrialStartTimes</a:t>
            </a:r>
            <a:r>
              <a:rPr lang="en-US" dirty="0"/>
              <a:t> to align camera start to CED start</a:t>
            </a:r>
          </a:p>
          <a:p>
            <a:r>
              <a:rPr lang="en-US" dirty="0"/>
              <a:t>Write function to draw a threshold based on histogram of intensities of ROI across session</a:t>
            </a:r>
          </a:p>
          <a:p>
            <a:pPr lvl="1"/>
            <a:r>
              <a:rPr lang="en-US" dirty="0"/>
              <a:t>Basically, want the user to be able to look at distribution of intensities and identify a threshold level to use for identifying licks </a:t>
            </a:r>
            <a:r>
              <a:rPr lang="en-US"/>
              <a:t>or suspected grooming </a:t>
            </a:r>
            <a:r>
              <a:rPr lang="en-US" dirty="0"/>
              <a:t>events</a:t>
            </a:r>
          </a:p>
          <a:p>
            <a:r>
              <a:rPr lang="en-US" dirty="0"/>
              <a:t>Automate detection of trial start events (can use to help align with CED)</a:t>
            </a:r>
          </a:p>
          <a:p>
            <a:r>
              <a:rPr lang="en-US" dirty="0"/>
              <a:t>Align the frames to the CED ticks (can find frame 1 and count as long as no dropped frames in the session!)</a:t>
            </a:r>
          </a:p>
          <a:p>
            <a:r>
              <a:rPr lang="en-US" dirty="0"/>
              <a:t>Write function to check that the lamp-off events from camera match CED lamp off events on all trials – QC for dropped frames!</a:t>
            </a:r>
          </a:p>
          <a:p>
            <a:r>
              <a:rPr lang="en-US" dirty="0"/>
              <a:t>Assign lick time based on thresholding of the video lick detection</a:t>
            </a:r>
          </a:p>
          <a:p>
            <a:r>
              <a:rPr lang="en-US" dirty="0"/>
              <a:t>Automate exclusion of grooming trials</a:t>
            </a:r>
          </a:p>
          <a:p>
            <a:pPr lvl="1"/>
            <a:r>
              <a:rPr lang="en-US" dirty="0"/>
              <a:t>Add a function to identify which trials grooming occurs in</a:t>
            </a:r>
          </a:p>
          <a:p>
            <a:pPr lvl="1"/>
            <a:r>
              <a:rPr lang="en-US" dirty="0"/>
              <a:t>Be sure grooming impacted the first-lick on that trial</a:t>
            </a:r>
          </a:p>
          <a:p>
            <a:pPr lvl="1"/>
            <a:r>
              <a:rPr lang="en-US" dirty="0"/>
              <a:t>Have the function spit out the exclusion list</a:t>
            </a:r>
          </a:p>
          <a:p>
            <a:pPr lvl="1"/>
            <a:r>
              <a:rPr lang="en-US" dirty="0"/>
              <a:t>**may need to set different thresholds for grooming and check the results before accepting automated decisions!</a:t>
            </a:r>
          </a:p>
        </p:txBody>
      </p:sp>
    </p:spTree>
    <p:extLst>
      <p:ext uri="{BB962C8B-B14F-4D97-AF65-F5344CB8AC3E}">
        <p14:creationId xmlns:p14="http://schemas.microsoft.com/office/powerpoint/2010/main" val="300927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62E6-177D-73B4-20F8-E9A28FD6476E}"/>
              </a:ext>
            </a:extLst>
          </p:cNvPr>
          <p:cNvSpPr>
            <a:spLocks noGrp="1"/>
          </p:cNvSpPr>
          <p:nvPr>
            <p:ph type="title"/>
          </p:nvPr>
        </p:nvSpPr>
        <p:spPr/>
        <p:txBody>
          <a:bodyPr/>
          <a:lstStyle/>
          <a:p>
            <a:r>
              <a:rPr lang="en-US" dirty="0"/>
              <a:t>/end</a:t>
            </a:r>
          </a:p>
        </p:txBody>
      </p:sp>
    </p:spTree>
    <p:extLst>
      <p:ext uri="{BB962C8B-B14F-4D97-AF65-F5344CB8AC3E}">
        <p14:creationId xmlns:p14="http://schemas.microsoft.com/office/powerpoint/2010/main" val="2220289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200" y="1825624"/>
            <a:ext cx="4602480" cy="4792345"/>
          </a:xfrm>
        </p:spPr>
        <p:txBody>
          <a:bodyPr>
            <a:normAutofit fontScale="92500" lnSpcReduction="20000"/>
          </a:bodyPr>
          <a:lstStyle/>
          <a:p>
            <a:pPr marL="0" indent="0">
              <a:buNone/>
            </a:pPr>
            <a:r>
              <a:rPr lang="en-US" dirty="0"/>
              <a:t>2. Selecting data files:</a:t>
            </a:r>
          </a:p>
          <a:p>
            <a:pPr marL="0" indent="0">
              <a:buNone/>
            </a:pPr>
            <a:r>
              <a:rPr lang="en-US" sz="1800" dirty="0">
                <a:latin typeface="Courier" pitchFamily="2" charset="0"/>
              </a:rPr>
              <a:t>obj = </a:t>
            </a:r>
            <a:r>
              <a:rPr lang="en-US" sz="1800" dirty="0" err="1">
                <a:latin typeface="Courier" pitchFamily="2" charset="0"/>
              </a:rPr>
              <a:t>CLASS_video_lick_obj</a:t>
            </a:r>
            <a:endParaRPr lang="en-US" sz="1800" dirty="0">
              <a:latin typeface="Courier" pitchFamily="2" charset="0"/>
            </a:endParaRPr>
          </a:p>
          <a:p>
            <a:pPr marL="0" indent="0">
              <a:buNone/>
            </a:pPr>
            <a:endParaRPr lang="en-US" sz="1800" dirty="0"/>
          </a:p>
          <a:p>
            <a:pPr marL="0" indent="0">
              <a:buNone/>
            </a:pPr>
            <a:r>
              <a:rPr lang="en-US" sz="1800" i="1" dirty="0"/>
              <a:t>You will be prompted to first select the folder where the session’s videos are. Choose the Video &gt; </a:t>
            </a:r>
            <a:r>
              <a:rPr lang="en-US" sz="1800" i="1" dirty="0" err="1"/>
              <a:t>Name_SessionNo</a:t>
            </a:r>
            <a:r>
              <a:rPr lang="en-US" sz="1800" i="1" dirty="0"/>
              <a:t> folder for the session of interest</a:t>
            </a:r>
          </a:p>
          <a:p>
            <a:pPr marL="0" indent="0">
              <a:buNone/>
            </a:pPr>
            <a:endParaRPr lang="en-US" sz="1800" i="1" dirty="0"/>
          </a:p>
          <a:p>
            <a:pPr marL="0" indent="0">
              <a:buNone/>
            </a:pPr>
            <a:r>
              <a:rPr lang="en-US" sz="1800" i="1" dirty="0"/>
              <a:t>TIP: Copy the video folder to the desktop – if you load from the server, it will take forever!</a:t>
            </a:r>
          </a:p>
          <a:p>
            <a:pPr marL="0" indent="0">
              <a:buNone/>
            </a:pPr>
            <a:endParaRPr lang="en-US" sz="1800" i="1" dirty="0"/>
          </a:p>
          <a:p>
            <a:pPr marL="0" indent="0">
              <a:buNone/>
            </a:pPr>
            <a:r>
              <a:rPr lang="en-US" sz="1800" i="1" dirty="0"/>
              <a:t>TIP2: Don’t include the pretraining folder in your copy! Program will get confused</a:t>
            </a:r>
          </a:p>
          <a:p>
            <a:pPr marL="0" indent="0">
              <a:buNone/>
            </a:pPr>
            <a:endParaRPr lang="en-US" sz="1800" i="1" dirty="0"/>
          </a:p>
          <a:p>
            <a:pPr marL="0" indent="0">
              <a:buNone/>
            </a:pPr>
            <a:r>
              <a:rPr lang="en-US" sz="1800" i="1" dirty="0"/>
              <a:t>You will then select the CED spike2 (.mat) file for the session. Again, will load faster if you temporarily copy it to the desktop than trying to load it from the server.</a:t>
            </a:r>
          </a:p>
        </p:txBody>
      </p:sp>
      <p:sp>
        <p:nvSpPr>
          <p:cNvPr id="6" name="TextBox 5">
            <a:extLst>
              <a:ext uri="{FF2B5EF4-FFF2-40B4-BE49-F238E27FC236}">
                <a16:creationId xmlns:a16="http://schemas.microsoft.com/office/drawing/2014/main" id="{949B0D7E-3596-F788-87FF-3696561D977A}"/>
              </a:ext>
            </a:extLst>
          </p:cNvPr>
          <p:cNvSpPr txBox="1"/>
          <p:nvPr/>
        </p:nvSpPr>
        <p:spPr>
          <a:xfrm>
            <a:off x="5554980" y="4160520"/>
            <a:ext cx="1925079" cy="369332"/>
          </a:xfrm>
          <a:prstGeom prst="rect">
            <a:avLst/>
          </a:prstGeom>
          <a:noFill/>
        </p:spPr>
        <p:txBody>
          <a:bodyPr wrap="none" rtlCol="0">
            <a:spAutoFit/>
          </a:bodyPr>
          <a:lstStyle/>
          <a:p>
            <a:r>
              <a:rPr lang="en-US" dirty="0"/>
              <a:t>2. CED file: (.mat)</a:t>
            </a:r>
          </a:p>
        </p:txBody>
      </p:sp>
      <p:pic>
        <p:nvPicPr>
          <p:cNvPr id="7" name="Picture 6">
            <a:extLst>
              <a:ext uri="{FF2B5EF4-FFF2-40B4-BE49-F238E27FC236}">
                <a16:creationId xmlns:a16="http://schemas.microsoft.com/office/drawing/2014/main" id="{0D2C1EF3-AB50-0D9E-2A9F-1A4C5029E119}"/>
              </a:ext>
            </a:extLst>
          </p:cNvPr>
          <p:cNvPicPr>
            <a:picLocks noChangeAspect="1"/>
          </p:cNvPicPr>
          <p:nvPr/>
        </p:nvPicPr>
        <p:blipFill>
          <a:blip r:embed="rId2"/>
          <a:stretch>
            <a:fillRect/>
          </a:stretch>
        </p:blipFill>
        <p:spPr>
          <a:xfrm>
            <a:off x="7539992" y="4160520"/>
            <a:ext cx="3625882" cy="2573503"/>
          </a:xfrm>
          <a:prstGeom prst="rect">
            <a:avLst/>
          </a:prstGeom>
        </p:spPr>
      </p:pic>
      <p:sp>
        <p:nvSpPr>
          <p:cNvPr id="8" name="TextBox 7">
            <a:extLst>
              <a:ext uri="{FF2B5EF4-FFF2-40B4-BE49-F238E27FC236}">
                <a16:creationId xmlns:a16="http://schemas.microsoft.com/office/drawing/2014/main" id="{0080A6DB-98F7-4307-1C11-1669D5CFF58A}"/>
              </a:ext>
            </a:extLst>
          </p:cNvPr>
          <p:cNvSpPr txBox="1"/>
          <p:nvPr/>
        </p:nvSpPr>
        <p:spPr>
          <a:xfrm>
            <a:off x="5532120" y="891540"/>
            <a:ext cx="1680525" cy="369332"/>
          </a:xfrm>
          <a:prstGeom prst="rect">
            <a:avLst/>
          </a:prstGeom>
          <a:noFill/>
        </p:spPr>
        <p:txBody>
          <a:bodyPr wrap="none" rtlCol="0">
            <a:spAutoFit/>
          </a:bodyPr>
          <a:lstStyle/>
          <a:p>
            <a:r>
              <a:rPr lang="en-US" dirty="0"/>
              <a:t>1. Video folder:</a:t>
            </a:r>
          </a:p>
        </p:txBody>
      </p:sp>
      <p:pic>
        <p:nvPicPr>
          <p:cNvPr id="9" name="Picture 8">
            <a:extLst>
              <a:ext uri="{FF2B5EF4-FFF2-40B4-BE49-F238E27FC236}">
                <a16:creationId xmlns:a16="http://schemas.microsoft.com/office/drawing/2014/main" id="{A9A5C0AB-2F5C-BBBD-F05E-1E5A6F102250}"/>
              </a:ext>
            </a:extLst>
          </p:cNvPr>
          <p:cNvPicPr>
            <a:picLocks noChangeAspect="1"/>
          </p:cNvPicPr>
          <p:nvPr/>
        </p:nvPicPr>
        <p:blipFill>
          <a:blip r:embed="rId3"/>
          <a:stretch>
            <a:fillRect/>
          </a:stretch>
        </p:blipFill>
        <p:spPr>
          <a:xfrm>
            <a:off x="7532989" y="891540"/>
            <a:ext cx="3625882" cy="2573503"/>
          </a:xfrm>
          <a:prstGeom prst="rect">
            <a:avLst/>
          </a:prstGeom>
        </p:spPr>
      </p:pic>
    </p:spTree>
    <p:extLst>
      <p:ext uri="{BB962C8B-B14F-4D97-AF65-F5344CB8AC3E}">
        <p14:creationId xmlns:p14="http://schemas.microsoft.com/office/powerpoint/2010/main" val="607839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668E-62DE-DA7E-B0D8-2C562A71FC07}"/>
              </a:ext>
            </a:extLst>
          </p:cNvPr>
          <p:cNvSpPr>
            <a:spLocks noGrp="1"/>
          </p:cNvSpPr>
          <p:nvPr>
            <p:ph type="title"/>
          </p:nvPr>
        </p:nvSpPr>
        <p:spPr/>
        <p:txBody>
          <a:bodyPr/>
          <a:lstStyle/>
          <a:p>
            <a:r>
              <a:rPr lang="en-US" dirty="0"/>
              <a:t>The code…</a:t>
            </a:r>
          </a:p>
        </p:txBody>
      </p:sp>
      <p:sp>
        <p:nvSpPr>
          <p:cNvPr id="3" name="Content Placeholder 2">
            <a:extLst>
              <a:ext uri="{FF2B5EF4-FFF2-40B4-BE49-F238E27FC236}">
                <a16:creationId xmlns:a16="http://schemas.microsoft.com/office/drawing/2014/main" id="{DFFC0613-C78C-B1A7-94F0-0F8949B1D361}"/>
              </a:ext>
            </a:extLst>
          </p:cNvPr>
          <p:cNvSpPr>
            <a:spLocks noGrp="1"/>
          </p:cNvSpPr>
          <p:nvPr>
            <p:ph idx="1"/>
          </p:nvPr>
        </p:nvSpPr>
        <p:spPr/>
        <p:txBody>
          <a:bodyPr>
            <a:normAutofit fontScale="92500" lnSpcReduction="10000"/>
          </a:bodyPr>
          <a:lstStyle/>
          <a:p>
            <a:r>
              <a:rPr lang="en-US" dirty="0"/>
              <a:t>Code currently in: /Users/</a:t>
            </a:r>
            <a:r>
              <a:rPr lang="en-US" dirty="0" err="1"/>
              <a:t>lilis</a:t>
            </a:r>
            <a:r>
              <a:rPr lang="en-US" dirty="0"/>
              <a:t>/Dropbox (MIT)/1 HAMILOS LAB/Projects/Video Lick Monitoring</a:t>
            </a:r>
          </a:p>
          <a:p>
            <a:pPr lvl="1"/>
            <a:r>
              <a:rPr lang="en-US" dirty="0"/>
              <a:t>Add this to your path!</a:t>
            </a:r>
          </a:p>
          <a:p>
            <a:r>
              <a:rPr lang="en-US" sz="2400" dirty="0" err="1"/>
              <a:t>video_lick_extractor</a:t>
            </a:r>
            <a:endParaRPr lang="en-US" sz="2400" dirty="0"/>
          </a:p>
          <a:p>
            <a:pPr lvl="1"/>
            <a:r>
              <a:rPr lang="en-US" dirty="0"/>
              <a:t>You select a folder with the vides for the session. It will ask you to make an ROI for the lick zone. It will then automatically process each video file to identify licks.</a:t>
            </a:r>
          </a:p>
          <a:p>
            <a:r>
              <a:rPr lang="en-US" sz="2000" b="0" i="0" dirty="0" err="1">
                <a:effectLst/>
                <a:latin typeface="Menlo" panose="020B0609030804020204" pitchFamily="49" charset="0"/>
              </a:rPr>
              <a:t>get_frame_MBI</a:t>
            </a:r>
            <a:r>
              <a:rPr lang="en-US" sz="2000" b="0" i="0" dirty="0">
                <a:effectLst/>
                <a:latin typeface="Menlo" panose="020B0609030804020204" pitchFamily="49" charset="0"/>
              </a:rPr>
              <a:t>(</a:t>
            </a:r>
            <a:r>
              <a:rPr lang="en-US" sz="2000" b="0" i="0" dirty="0" err="1">
                <a:effectLst/>
                <a:latin typeface="Menlo" panose="020B0609030804020204" pitchFamily="49" charset="0"/>
              </a:rPr>
              <a:t>vid_handle</a:t>
            </a:r>
            <a:r>
              <a:rPr lang="en-US" sz="2000" b="0" i="0" dirty="0">
                <a:effectLst/>
                <a:latin typeface="Menlo" panose="020B0609030804020204" pitchFamily="49" charset="0"/>
              </a:rPr>
              <a:t>, </a:t>
            </a:r>
            <a:r>
              <a:rPr lang="en-US" sz="2000" b="0" i="0" dirty="0" err="1">
                <a:effectLst/>
                <a:latin typeface="Menlo" panose="020B0609030804020204" pitchFamily="49" charset="0"/>
              </a:rPr>
              <a:t>frameNo</a:t>
            </a:r>
            <a:r>
              <a:rPr lang="en-US" sz="2000" b="0" i="0" dirty="0">
                <a:effectLst/>
                <a:latin typeface="Menlo" panose="020B0609030804020204" pitchFamily="49" charset="0"/>
              </a:rPr>
              <a:t>, </a:t>
            </a:r>
            <a:r>
              <a:rPr lang="en-US" sz="2000" dirty="0" err="1">
                <a:latin typeface="Menlo" panose="020B0609030804020204" pitchFamily="49" charset="0"/>
              </a:rPr>
              <a:t>mouse_</a:t>
            </a:r>
            <a:r>
              <a:rPr lang="en-US" sz="2000" b="0" i="0" dirty="0" err="1">
                <a:effectLst/>
                <a:latin typeface="Menlo" panose="020B0609030804020204" pitchFamily="49" charset="0"/>
              </a:rPr>
              <a:t>name</a:t>
            </a:r>
            <a:r>
              <a:rPr lang="en-US" sz="2000" b="0" i="0" dirty="0">
                <a:effectLst/>
                <a:latin typeface="Menlo" panose="020B0609030804020204" pitchFamily="49" charset="0"/>
              </a:rPr>
              <a:t>, </a:t>
            </a:r>
            <a:r>
              <a:rPr lang="en-US" sz="2000" b="0" i="0" dirty="0" err="1">
                <a:effectLst/>
                <a:latin typeface="Menlo" panose="020B0609030804020204" pitchFamily="49" charset="0"/>
              </a:rPr>
              <a:t>videoNumber</a:t>
            </a:r>
            <a:r>
              <a:rPr lang="en-US" sz="2000" b="0" i="0" dirty="0">
                <a:effectLst/>
                <a:latin typeface="Menlo" panose="020B0609030804020204" pitchFamily="49" charset="0"/>
              </a:rPr>
              <a:t>, </a:t>
            </a:r>
            <a:r>
              <a:rPr lang="en-US" sz="2000" b="0" i="0" dirty="0" err="1">
                <a:effectLst/>
                <a:latin typeface="Menlo" panose="020B0609030804020204" pitchFamily="49" charset="0"/>
              </a:rPr>
              <a:t>zoom_multiplier</a:t>
            </a:r>
            <a:r>
              <a:rPr lang="en-US" sz="2000" b="0" i="0" dirty="0">
                <a:effectLst/>
                <a:latin typeface="Menlo" panose="020B0609030804020204" pitchFamily="49" charset="0"/>
              </a:rPr>
              <a:t>)</a:t>
            </a:r>
          </a:p>
          <a:p>
            <a:pPr lvl="1"/>
            <a:r>
              <a:rPr lang="en-US" dirty="0"/>
              <a:t>This function will allow you to plot a frame from the current video to check the lick status</a:t>
            </a:r>
          </a:p>
          <a:p>
            <a:pPr lvl="1"/>
            <a:br>
              <a:rPr lang="en-US" dirty="0"/>
            </a:br>
            <a:endParaRPr lang="en-US" dirty="0"/>
          </a:p>
          <a:p>
            <a:endParaRPr lang="en-US" dirty="0"/>
          </a:p>
        </p:txBody>
      </p:sp>
    </p:spTree>
    <p:extLst>
      <p:ext uri="{BB962C8B-B14F-4D97-AF65-F5344CB8AC3E}">
        <p14:creationId xmlns:p14="http://schemas.microsoft.com/office/powerpoint/2010/main" val="76097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199" y="1572322"/>
            <a:ext cx="6365489" cy="4604641"/>
          </a:xfrm>
        </p:spPr>
        <p:txBody>
          <a:bodyPr>
            <a:normAutofit/>
          </a:bodyPr>
          <a:lstStyle/>
          <a:p>
            <a:pPr marL="0" indent="0">
              <a:buNone/>
            </a:pPr>
            <a:r>
              <a:rPr lang="en-US" dirty="0"/>
              <a:t>3. Selecting an ROI:</a:t>
            </a:r>
          </a:p>
          <a:p>
            <a:r>
              <a:rPr lang="en-US" sz="1400" b="0" i="1" dirty="0">
                <a:effectLst/>
                <a:latin typeface="Menlo" panose="020B0609030804020204" pitchFamily="49" charset="0"/>
              </a:rPr>
              <a:t>Called from </a:t>
            </a:r>
            <a:r>
              <a:rPr lang="en-US" sz="1400" b="0" i="1" dirty="0" err="1">
                <a:effectLst/>
                <a:latin typeface="Menlo" panose="020B0609030804020204" pitchFamily="49" charset="0"/>
              </a:rPr>
              <a:t>init</a:t>
            </a:r>
            <a:r>
              <a:rPr lang="en-US" sz="1400" b="0" i="1" dirty="0">
                <a:effectLst/>
                <a:latin typeface="Menlo" panose="020B0609030804020204" pitchFamily="49" charset="0"/>
              </a:rPr>
              <a:t> function:</a:t>
            </a:r>
          </a:p>
          <a:p>
            <a:pPr lvl="1"/>
            <a:r>
              <a:rPr lang="en-US" sz="1000" b="0" i="1" dirty="0" err="1">
                <a:effectLst/>
                <a:latin typeface="Menlo" panose="020B0609030804020204" pitchFamily="49" charset="0"/>
              </a:rPr>
              <a:t>obj.setAllROIs</a:t>
            </a:r>
            <a:endParaRPr lang="en-US" sz="1000" b="0" i="1" dirty="0">
              <a:effectLst/>
              <a:latin typeface="Menlo" panose="020B0609030804020204" pitchFamily="49" charset="0"/>
            </a:endParaRPr>
          </a:p>
          <a:p>
            <a:pPr lvl="1"/>
            <a:r>
              <a:rPr lang="en-US" sz="1000" b="0" i="1" dirty="0" err="1">
                <a:effectLst/>
                <a:latin typeface="Menlo" panose="020B0609030804020204" pitchFamily="49" charset="0"/>
              </a:rPr>
              <a:t>obj.detectMultiEvents</a:t>
            </a:r>
            <a:r>
              <a:rPr lang="en-US" sz="1000" b="0" i="1" dirty="0">
                <a:effectLst/>
                <a:latin typeface="Menlo" panose="020B0609030804020204" pitchFamily="49" charset="0"/>
              </a:rPr>
              <a:t>;</a:t>
            </a:r>
            <a:endParaRPr lang="en-US" sz="1600" i="1" dirty="0">
              <a:latin typeface="Courier" pitchFamily="2" charset="0"/>
            </a:endParaRPr>
          </a:p>
          <a:p>
            <a:pPr marL="0" indent="0">
              <a:buNone/>
            </a:pPr>
            <a:endParaRPr lang="en-US" sz="2000" dirty="0">
              <a:latin typeface="Courier" pitchFamily="2" charset="0"/>
            </a:endParaRPr>
          </a:p>
          <a:p>
            <a:pPr marL="0" indent="0">
              <a:buNone/>
            </a:pPr>
            <a:r>
              <a:rPr lang="en-US" sz="2000" b="1" i="1" dirty="0"/>
              <a:t>LAMP-OFF</a:t>
            </a:r>
            <a:r>
              <a:rPr lang="en-US" sz="2000" i="1" dirty="0"/>
              <a:t>: Click and drag on the image to make a rectangle over the BRIGHT part of the screw</a:t>
            </a:r>
          </a:p>
          <a:p>
            <a:pPr marL="0" indent="0">
              <a:buNone/>
            </a:pPr>
            <a:endParaRPr lang="en-US" sz="2000" i="1" dirty="0"/>
          </a:p>
          <a:p>
            <a:pPr marL="0" indent="0">
              <a:buNone/>
            </a:pPr>
            <a:r>
              <a:rPr lang="en-US" sz="2000" b="1" i="1" dirty="0"/>
              <a:t>LICK</a:t>
            </a:r>
            <a:r>
              <a:rPr lang="en-US" sz="2000" i="1" dirty="0"/>
              <a:t>: Click and drag on the image to make a rectangle near the spout</a:t>
            </a:r>
          </a:p>
          <a:p>
            <a:pPr marL="0" indent="0">
              <a:buNone/>
            </a:pPr>
            <a:r>
              <a:rPr lang="en-US" sz="2000" i="1" dirty="0"/>
              <a:t>Tip: be sure to draw right at spout edge for best results</a:t>
            </a:r>
          </a:p>
          <a:p>
            <a:pPr marL="0" indent="0">
              <a:buNone/>
            </a:pPr>
            <a:endParaRPr lang="en-US" sz="2000" i="1" dirty="0"/>
          </a:p>
          <a:p>
            <a:pPr marL="0" indent="0">
              <a:buNone/>
            </a:pPr>
            <a:r>
              <a:rPr lang="en-US" sz="2000" i="1" dirty="0"/>
              <a:t>Code will take about 30s/video to run</a:t>
            </a:r>
          </a:p>
        </p:txBody>
      </p:sp>
      <p:pic>
        <p:nvPicPr>
          <p:cNvPr id="5" name="Picture 4">
            <a:extLst>
              <a:ext uri="{FF2B5EF4-FFF2-40B4-BE49-F238E27FC236}">
                <a16:creationId xmlns:a16="http://schemas.microsoft.com/office/drawing/2014/main" id="{65153F46-7D6E-30D4-D894-11BDB3235F2A}"/>
              </a:ext>
            </a:extLst>
          </p:cNvPr>
          <p:cNvPicPr>
            <a:picLocks noChangeAspect="1"/>
          </p:cNvPicPr>
          <p:nvPr/>
        </p:nvPicPr>
        <p:blipFill>
          <a:blip r:embed="rId2"/>
          <a:stretch>
            <a:fillRect/>
          </a:stretch>
        </p:blipFill>
        <p:spPr>
          <a:xfrm>
            <a:off x="4978969" y="365125"/>
            <a:ext cx="2996596" cy="2409885"/>
          </a:xfrm>
          <a:prstGeom prst="rect">
            <a:avLst/>
          </a:prstGeom>
        </p:spPr>
      </p:pic>
      <p:pic>
        <p:nvPicPr>
          <p:cNvPr id="6" name="Picture 5">
            <a:extLst>
              <a:ext uri="{FF2B5EF4-FFF2-40B4-BE49-F238E27FC236}">
                <a16:creationId xmlns:a16="http://schemas.microsoft.com/office/drawing/2014/main" id="{FAE58FD6-507D-ABCD-7409-1C38D7BD898A}"/>
              </a:ext>
            </a:extLst>
          </p:cNvPr>
          <p:cNvPicPr>
            <a:picLocks noChangeAspect="1"/>
          </p:cNvPicPr>
          <p:nvPr/>
        </p:nvPicPr>
        <p:blipFill>
          <a:blip r:embed="rId3"/>
          <a:stretch>
            <a:fillRect/>
          </a:stretch>
        </p:blipFill>
        <p:spPr>
          <a:xfrm>
            <a:off x="7975565" y="1659241"/>
            <a:ext cx="3735075" cy="4684105"/>
          </a:xfrm>
          <a:prstGeom prst="rect">
            <a:avLst/>
          </a:prstGeom>
        </p:spPr>
      </p:pic>
    </p:spTree>
    <p:extLst>
      <p:ext uri="{BB962C8B-B14F-4D97-AF65-F5344CB8AC3E}">
        <p14:creationId xmlns:p14="http://schemas.microsoft.com/office/powerpoint/2010/main" val="92819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5D69-3912-771D-11CE-D4351C2E37A6}"/>
              </a:ext>
            </a:extLst>
          </p:cNvPr>
          <p:cNvSpPr>
            <a:spLocks noGrp="1"/>
          </p:cNvSpPr>
          <p:nvPr>
            <p:ph type="title"/>
          </p:nvPr>
        </p:nvSpPr>
        <p:spPr/>
        <p:txBody>
          <a:bodyPr/>
          <a:lstStyle/>
          <a:p>
            <a:r>
              <a:rPr lang="en-US" dirty="0"/>
              <a:t>Tip! ROI selection makes a big difference</a:t>
            </a:r>
          </a:p>
        </p:txBody>
      </p:sp>
      <p:sp>
        <p:nvSpPr>
          <p:cNvPr id="3" name="Content Placeholder 2">
            <a:extLst>
              <a:ext uri="{FF2B5EF4-FFF2-40B4-BE49-F238E27FC236}">
                <a16:creationId xmlns:a16="http://schemas.microsoft.com/office/drawing/2014/main" id="{2480355F-0605-A2EC-075F-4247578DD9E8}"/>
              </a:ext>
            </a:extLst>
          </p:cNvPr>
          <p:cNvSpPr>
            <a:spLocks noGrp="1"/>
          </p:cNvSpPr>
          <p:nvPr>
            <p:ph idx="1"/>
          </p:nvPr>
        </p:nvSpPr>
        <p:spPr>
          <a:xfrm>
            <a:off x="331469" y="1520190"/>
            <a:ext cx="3234691" cy="4656773"/>
          </a:xfrm>
        </p:spPr>
        <p:txBody>
          <a:bodyPr/>
          <a:lstStyle/>
          <a:p>
            <a:r>
              <a:rPr lang="en-US" dirty="0"/>
              <a:t>Your </a:t>
            </a:r>
            <a:r>
              <a:rPr lang="en-US" dirty="0" err="1"/>
              <a:t>LampOff</a:t>
            </a:r>
            <a:r>
              <a:rPr lang="en-US" dirty="0"/>
              <a:t> LOI should produce a threshold plot like this that’s easy to draw a line…</a:t>
            </a:r>
          </a:p>
        </p:txBody>
      </p:sp>
      <p:pic>
        <p:nvPicPr>
          <p:cNvPr id="4" name="Picture 3">
            <a:extLst>
              <a:ext uri="{FF2B5EF4-FFF2-40B4-BE49-F238E27FC236}">
                <a16:creationId xmlns:a16="http://schemas.microsoft.com/office/drawing/2014/main" id="{0C062B95-9B76-5326-7DA0-69E81F6E3583}"/>
              </a:ext>
            </a:extLst>
          </p:cNvPr>
          <p:cNvPicPr>
            <a:picLocks noChangeAspect="1"/>
          </p:cNvPicPr>
          <p:nvPr/>
        </p:nvPicPr>
        <p:blipFill>
          <a:blip r:embed="rId2"/>
          <a:stretch>
            <a:fillRect/>
          </a:stretch>
        </p:blipFill>
        <p:spPr>
          <a:xfrm>
            <a:off x="4072890" y="1399609"/>
            <a:ext cx="7772400" cy="4973181"/>
          </a:xfrm>
          <a:prstGeom prst="rect">
            <a:avLst/>
          </a:prstGeom>
        </p:spPr>
      </p:pic>
      <p:pic>
        <p:nvPicPr>
          <p:cNvPr id="5" name="Picture 4">
            <a:extLst>
              <a:ext uri="{FF2B5EF4-FFF2-40B4-BE49-F238E27FC236}">
                <a16:creationId xmlns:a16="http://schemas.microsoft.com/office/drawing/2014/main" id="{B787DBB7-9785-22B0-CFCD-A337B9C4E61A}"/>
              </a:ext>
            </a:extLst>
          </p:cNvPr>
          <p:cNvPicPr>
            <a:picLocks noChangeAspect="1"/>
          </p:cNvPicPr>
          <p:nvPr/>
        </p:nvPicPr>
        <p:blipFill>
          <a:blip r:embed="rId3"/>
          <a:stretch>
            <a:fillRect/>
          </a:stretch>
        </p:blipFill>
        <p:spPr>
          <a:xfrm>
            <a:off x="589195" y="4001294"/>
            <a:ext cx="3225969" cy="2606843"/>
          </a:xfrm>
          <a:prstGeom prst="rect">
            <a:avLst/>
          </a:prstGeom>
        </p:spPr>
      </p:pic>
    </p:spTree>
    <p:extLst>
      <p:ext uri="{BB962C8B-B14F-4D97-AF65-F5344CB8AC3E}">
        <p14:creationId xmlns:p14="http://schemas.microsoft.com/office/powerpoint/2010/main" val="2588047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5D69-3912-771D-11CE-D4351C2E37A6}"/>
              </a:ext>
            </a:extLst>
          </p:cNvPr>
          <p:cNvSpPr>
            <a:spLocks noGrp="1"/>
          </p:cNvSpPr>
          <p:nvPr>
            <p:ph type="title"/>
          </p:nvPr>
        </p:nvSpPr>
        <p:spPr/>
        <p:txBody>
          <a:bodyPr/>
          <a:lstStyle/>
          <a:p>
            <a:r>
              <a:rPr lang="en-US" dirty="0"/>
              <a:t>Tip! ROI selection makes a big difference</a:t>
            </a:r>
          </a:p>
        </p:txBody>
      </p:sp>
      <p:sp>
        <p:nvSpPr>
          <p:cNvPr id="3" name="Content Placeholder 2">
            <a:extLst>
              <a:ext uri="{FF2B5EF4-FFF2-40B4-BE49-F238E27FC236}">
                <a16:creationId xmlns:a16="http://schemas.microsoft.com/office/drawing/2014/main" id="{2480355F-0605-A2EC-075F-4247578DD9E8}"/>
              </a:ext>
            </a:extLst>
          </p:cNvPr>
          <p:cNvSpPr>
            <a:spLocks noGrp="1"/>
          </p:cNvSpPr>
          <p:nvPr>
            <p:ph idx="1"/>
          </p:nvPr>
        </p:nvSpPr>
        <p:spPr>
          <a:xfrm>
            <a:off x="300990" y="1608455"/>
            <a:ext cx="4385310" cy="4351338"/>
          </a:xfrm>
        </p:spPr>
        <p:txBody>
          <a:bodyPr>
            <a:normAutofit fontScale="85000" lnSpcReduction="20000"/>
          </a:bodyPr>
          <a:lstStyle/>
          <a:p>
            <a:r>
              <a:rPr lang="en-US" dirty="0"/>
              <a:t>If instead you get this, you should stop the processing, open up the partially-processed saved file, and run: </a:t>
            </a:r>
            <a:r>
              <a:rPr lang="en-US" dirty="0" err="1">
                <a:latin typeface="Courier" pitchFamily="2" charset="0"/>
              </a:rPr>
              <a:t>obj.detectLampOff</a:t>
            </a:r>
            <a:endParaRPr lang="en-US" dirty="0">
              <a:latin typeface="Courier" pitchFamily="2" charset="0"/>
            </a:endParaRPr>
          </a:p>
          <a:p>
            <a:endParaRPr lang="en-US" dirty="0">
              <a:latin typeface="Courier" pitchFamily="2" charset="0"/>
            </a:endParaRPr>
          </a:p>
          <a:p>
            <a:r>
              <a:rPr lang="en-US" dirty="0"/>
              <a:t>It would be impossible to threshold this…save yourself some effort and try again</a:t>
            </a:r>
          </a:p>
          <a:p>
            <a:endParaRPr lang="en-US" dirty="0"/>
          </a:p>
          <a:p>
            <a:r>
              <a:rPr lang="en-US" i="1" dirty="0"/>
              <a:t>TIP: watch the video to try to find a good region to pick for </a:t>
            </a:r>
            <a:r>
              <a:rPr lang="en-US" i="1" dirty="0" err="1"/>
              <a:t>lampOff</a:t>
            </a:r>
            <a:endParaRPr lang="en-US" i="1" dirty="0"/>
          </a:p>
        </p:txBody>
      </p:sp>
      <p:pic>
        <p:nvPicPr>
          <p:cNvPr id="6" name="Picture 5">
            <a:extLst>
              <a:ext uri="{FF2B5EF4-FFF2-40B4-BE49-F238E27FC236}">
                <a16:creationId xmlns:a16="http://schemas.microsoft.com/office/drawing/2014/main" id="{591A55BB-01A9-E16D-0527-548419E0EF3D}"/>
              </a:ext>
            </a:extLst>
          </p:cNvPr>
          <p:cNvPicPr>
            <a:picLocks noChangeAspect="1"/>
          </p:cNvPicPr>
          <p:nvPr/>
        </p:nvPicPr>
        <p:blipFill>
          <a:blip r:embed="rId2"/>
          <a:stretch>
            <a:fillRect/>
          </a:stretch>
        </p:blipFill>
        <p:spPr>
          <a:xfrm>
            <a:off x="5105964" y="1690688"/>
            <a:ext cx="4799475" cy="3816679"/>
          </a:xfrm>
          <a:prstGeom prst="rect">
            <a:avLst/>
          </a:prstGeom>
        </p:spPr>
      </p:pic>
      <p:grpSp>
        <p:nvGrpSpPr>
          <p:cNvPr id="9" name="Group 8">
            <a:extLst>
              <a:ext uri="{FF2B5EF4-FFF2-40B4-BE49-F238E27FC236}">
                <a16:creationId xmlns:a16="http://schemas.microsoft.com/office/drawing/2014/main" id="{A9AA6CE9-FD04-07C2-6423-8554410C0555}"/>
              </a:ext>
            </a:extLst>
          </p:cNvPr>
          <p:cNvGrpSpPr/>
          <p:nvPr/>
        </p:nvGrpSpPr>
        <p:grpSpPr>
          <a:xfrm>
            <a:off x="5768910" y="1400760"/>
            <a:ext cx="3959640" cy="3972240"/>
            <a:chOff x="5768910" y="1400760"/>
            <a:chExt cx="3959640" cy="397224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59CB5B8-2159-4C6F-B4A2-1C16623BC5BD}"/>
                    </a:ext>
                  </a:extLst>
                </p14:cNvPr>
                <p14:cNvContentPartPr/>
                <p14:nvPr/>
              </p14:nvContentPartPr>
              <p14:xfrm>
                <a:off x="5768910" y="2360160"/>
                <a:ext cx="3657960" cy="3012840"/>
              </p14:xfrm>
            </p:contentPart>
          </mc:Choice>
          <mc:Fallback>
            <p:pic>
              <p:nvPicPr>
                <p:cNvPr id="7" name="Ink 6">
                  <a:extLst>
                    <a:ext uri="{FF2B5EF4-FFF2-40B4-BE49-F238E27FC236}">
                      <a16:creationId xmlns:a16="http://schemas.microsoft.com/office/drawing/2014/main" id="{459CB5B8-2159-4C6F-B4A2-1C16623BC5BD}"/>
                    </a:ext>
                  </a:extLst>
                </p:cNvPr>
                <p:cNvPicPr/>
                <p:nvPr/>
              </p:nvPicPr>
              <p:blipFill>
                <a:blip r:embed="rId4"/>
                <a:stretch>
                  <a:fillRect/>
                </a:stretch>
              </p:blipFill>
              <p:spPr>
                <a:xfrm>
                  <a:off x="5759910" y="2351160"/>
                  <a:ext cx="3675600" cy="3030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8EDA28B-2493-6919-A508-2597ADDC6CB4}"/>
                    </a:ext>
                  </a:extLst>
                </p14:cNvPr>
                <p14:cNvContentPartPr/>
                <p14:nvPr/>
              </p14:nvContentPartPr>
              <p14:xfrm>
                <a:off x="6364350" y="1400760"/>
                <a:ext cx="3364200" cy="3716640"/>
              </p14:xfrm>
            </p:contentPart>
          </mc:Choice>
          <mc:Fallback>
            <p:pic>
              <p:nvPicPr>
                <p:cNvPr id="8" name="Ink 7">
                  <a:extLst>
                    <a:ext uri="{FF2B5EF4-FFF2-40B4-BE49-F238E27FC236}">
                      <a16:creationId xmlns:a16="http://schemas.microsoft.com/office/drawing/2014/main" id="{28EDA28B-2493-6919-A508-2597ADDC6CB4}"/>
                    </a:ext>
                  </a:extLst>
                </p:cNvPr>
                <p:cNvPicPr/>
                <p:nvPr/>
              </p:nvPicPr>
              <p:blipFill>
                <a:blip r:embed="rId6"/>
                <a:stretch>
                  <a:fillRect/>
                </a:stretch>
              </p:blipFill>
              <p:spPr>
                <a:xfrm>
                  <a:off x="6355350" y="1391760"/>
                  <a:ext cx="3381840" cy="3734280"/>
                </a:xfrm>
                <a:prstGeom prst="rect">
                  <a:avLst/>
                </a:prstGeom>
              </p:spPr>
            </p:pic>
          </mc:Fallback>
        </mc:AlternateContent>
      </p:grpSp>
    </p:spTree>
    <p:extLst>
      <p:ext uri="{BB962C8B-B14F-4D97-AF65-F5344CB8AC3E}">
        <p14:creationId xmlns:p14="http://schemas.microsoft.com/office/powerpoint/2010/main" val="422798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199" y="1572322"/>
            <a:ext cx="6365489" cy="4604641"/>
          </a:xfrm>
        </p:spPr>
        <p:txBody>
          <a:bodyPr>
            <a:normAutofit/>
          </a:bodyPr>
          <a:lstStyle/>
          <a:p>
            <a:pPr marL="0" indent="0">
              <a:buNone/>
            </a:pPr>
            <a:r>
              <a:rPr lang="en-US" dirty="0"/>
              <a:t>4. Gathering thresholds for event detection:</a:t>
            </a:r>
          </a:p>
          <a:p>
            <a:r>
              <a:rPr lang="en-US" sz="1400" b="0" i="1" dirty="0">
                <a:effectLst/>
                <a:latin typeface="Menlo" panose="020B0609030804020204" pitchFamily="49" charset="0"/>
              </a:rPr>
              <a:t>Called from </a:t>
            </a:r>
            <a:r>
              <a:rPr lang="en-US" sz="1400" b="0" i="1" dirty="0" err="1">
                <a:effectLst/>
                <a:latin typeface="Menlo" panose="020B0609030804020204" pitchFamily="49" charset="0"/>
              </a:rPr>
              <a:t>init</a:t>
            </a:r>
            <a:r>
              <a:rPr lang="en-US" sz="1400" b="0" i="1" dirty="0">
                <a:effectLst/>
                <a:latin typeface="Menlo" panose="020B0609030804020204" pitchFamily="49" charset="0"/>
              </a:rPr>
              <a:t> function:</a:t>
            </a:r>
          </a:p>
          <a:p>
            <a:pPr lvl="1"/>
            <a:r>
              <a:rPr lang="en-US" sz="1200" b="0" i="0" dirty="0" err="1">
                <a:effectLst/>
                <a:latin typeface="Menlo" panose="020B0609030804020204" pitchFamily="49" charset="0"/>
              </a:rPr>
              <a:t>LineROI</a:t>
            </a:r>
            <a:r>
              <a:rPr lang="en-US" sz="1200" b="0" i="0" dirty="0">
                <a:effectLst/>
                <a:latin typeface="Menlo" panose="020B0609030804020204" pitchFamily="49" charset="0"/>
              </a:rPr>
              <a:t> = </a:t>
            </a:r>
            <a:r>
              <a:rPr lang="en-US" sz="1200" b="0" i="0" dirty="0" err="1">
                <a:effectLst/>
                <a:latin typeface="Menlo" panose="020B0609030804020204" pitchFamily="49" charset="0"/>
              </a:rPr>
              <a:t>obj.setThreshold</a:t>
            </a:r>
            <a:r>
              <a:rPr lang="en-US" sz="1200" b="0" i="0" dirty="0">
                <a:effectLst/>
                <a:latin typeface="Menlo" panose="020B0609030804020204" pitchFamily="49" charset="0"/>
              </a:rPr>
              <a:t>(</a:t>
            </a:r>
            <a:r>
              <a:rPr lang="en-US" sz="1200" b="0" i="0" dirty="0">
                <a:solidFill>
                  <a:srgbClr val="A709F5"/>
                </a:solidFill>
                <a:effectLst/>
                <a:latin typeface="Menlo" panose="020B0609030804020204" pitchFamily="49" charset="0"/>
              </a:rPr>
              <a:t>'</a:t>
            </a:r>
            <a:r>
              <a:rPr lang="en-US" sz="1200" b="0" i="0" dirty="0" err="1">
                <a:solidFill>
                  <a:srgbClr val="A709F5"/>
                </a:solidFill>
                <a:effectLst/>
                <a:latin typeface="Menlo" panose="020B0609030804020204" pitchFamily="49" charset="0"/>
              </a:rPr>
              <a:t>lampOFF</a:t>
            </a:r>
            <a:r>
              <a:rPr lang="en-US" sz="1200" b="0" i="0" dirty="0">
                <a:solidFill>
                  <a:srgbClr val="A709F5"/>
                </a:solidFill>
                <a:effectLst/>
                <a:latin typeface="Menlo" panose="020B0609030804020204" pitchFamily="49" charset="0"/>
              </a:rPr>
              <a:t>’</a:t>
            </a:r>
            <a:r>
              <a:rPr lang="en-US" sz="1200" b="0" i="0" dirty="0">
                <a:effectLst/>
                <a:latin typeface="Menlo" panose="020B0609030804020204" pitchFamily="49" charset="0"/>
              </a:rPr>
              <a:t>);</a:t>
            </a:r>
          </a:p>
          <a:p>
            <a:pPr lvl="1"/>
            <a:r>
              <a:rPr lang="en-US" sz="1200" b="0" i="0" dirty="0" err="1">
                <a:effectLst/>
                <a:latin typeface="Menlo" panose="020B0609030804020204" pitchFamily="49" charset="0"/>
              </a:rPr>
              <a:t>LineROI</a:t>
            </a:r>
            <a:r>
              <a:rPr lang="en-US" sz="1200" b="0" i="0" dirty="0">
                <a:effectLst/>
                <a:latin typeface="Menlo" panose="020B0609030804020204" pitchFamily="49" charset="0"/>
              </a:rPr>
              <a:t> = </a:t>
            </a:r>
            <a:r>
              <a:rPr lang="en-US" sz="1200" b="0" i="0" dirty="0" err="1">
                <a:effectLst/>
                <a:latin typeface="Menlo" panose="020B0609030804020204" pitchFamily="49" charset="0"/>
              </a:rPr>
              <a:t>obj.setThreshold</a:t>
            </a:r>
            <a:r>
              <a:rPr lang="en-US" sz="1200" b="0" i="0" dirty="0">
                <a:effectLst/>
                <a:latin typeface="Menlo" panose="020B0609030804020204" pitchFamily="49" charset="0"/>
              </a:rPr>
              <a:t>(</a:t>
            </a:r>
            <a:r>
              <a:rPr lang="en-US" sz="1200" b="0" i="0" dirty="0">
                <a:solidFill>
                  <a:srgbClr val="A709F5"/>
                </a:solidFill>
                <a:effectLst/>
                <a:latin typeface="Menlo" panose="020B0609030804020204" pitchFamily="49" charset="0"/>
              </a:rPr>
              <a:t>‘lick’</a:t>
            </a:r>
            <a:r>
              <a:rPr lang="en-US" sz="1200" b="0" i="0" dirty="0">
                <a:effectLst/>
                <a:latin typeface="Menlo" panose="020B0609030804020204" pitchFamily="49" charset="0"/>
              </a:rPr>
              <a:t>);</a:t>
            </a:r>
          </a:p>
          <a:p>
            <a:pPr marL="0" indent="0">
              <a:buNone/>
            </a:pPr>
            <a:endParaRPr lang="en-US" sz="2000" dirty="0">
              <a:latin typeface="Courier" pitchFamily="2" charset="0"/>
            </a:endParaRPr>
          </a:p>
          <a:p>
            <a:pPr marL="0" indent="0">
              <a:buNone/>
            </a:pPr>
            <a:r>
              <a:rPr lang="en-US" sz="2000" i="1" dirty="0"/>
              <a:t>Click and drag on the image to make a threshold line that separates the lows from the highs</a:t>
            </a:r>
          </a:p>
          <a:p>
            <a:pPr marL="0" indent="0">
              <a:buNone/>
            </a:pPr>
            <a:endParaRPr lang="en-US" sz="2000" i="1" dirty="0"/>
          </a:p>
          <a:p>
            <a:pPr marL="0" indent="0">
              <a:buNone/>
            </a:pPr>
            <a:r>
              <a:rPr lang="en-US" sz="2000" i="1" dirty="0"/>
              <a:t>Tip: you might not be perfect, but PRIORITIZE THE BEGINNING OF THE SESH FOR ACCURACY…you will have a chance to make corrections later as long as the first lamp-off/</a:t>
            </a:r>
            <a:r>
              <a:rPr lang="en-US" sz="2000" i="1" dirty="0" err="1"/>
              <a:t>IRtrig</a:t>
            </a:r>
            <a:r>
              <a:rPr lang="en-US" sz="2000" i="1" dirty="0"/>
              <a:t> event is captured accurately</a:t>
            </a:r>
          </a:p>
          <a:p>
            <a:pPr marL="0" indent="0">
              <a:buNone/>
            </a:pPr>
            <a:endParaRPr lang="en-US" sz="2000" i="1" dirty="0"/>
          </a:p>
        </p:txBody>
      </p:sp>
      <p:pic>
        <p:nvPicPr>
          <p:cNvPr id="4" name="Picture 3">
            <a:extLst>
              <a:ext uri="{FF2B5EF4-FFF2-40B4-BE49-F238E27FC236}">
                <a16:creationId xmlns:a16="http://schemas.microsoft.com/office/drawing/2014/main" id="{3F574818-20D1-A871-3CF2-DF7F3F5870B1}"/>
              </a:ext>
            </a:extLst>
          </p:cNvPr>
          <p:cNvPicPr>
            <a:picLocks noChangeAspect="1"/>
          </p:cNvPicPr>
          <p:nvPr/>
        </p:nvPicPr>
        <p:blipFill>
          <a:blip r:embed="rId2"/>
          <a:stretch>
            <a:fillRect/>
          </a:stretch>
        </p:blipFill>
        <p:spPr>
          <a:xfrm>
            <a:off x="8500059" y="365125"/>
            <a:ext cx="3421483" cy="3232485"/>
          </a:xfrm>
          <a:prstGeom prst="rect">
            <a:avLst/>
          </a:prstGeom>
        </p:spPr>
      </p:pic>
      <p:pic>
        <p:nvPicPr>
          <p:cNvPr id="7" name="Picture 6">
            <a:extLst>
              <a:ext uri="{FF2B5EF4-FFF2-40B4-BE49-F238E27FC236}">
                <a16:creationId xmlns:a16="http://schemas.microsoft.com/office/drawing/2014/main" id="{AC17E1BC-66E8-18C9-B143-39C21310195B}"/>
              </a:ext>
            </a:extLst>
          </p:cNvPr>
          <p:cNvPicPr>
            <a:picLocks noChangeAspect="1"/>
          </p:cNvPicPr>
          <p:nvPr/>
        </p:nvPicPr>
        <p:blipFill>
          <a:blip r:embed="rId3"/>
          <a:stretch>
            <a:fillRect/>
          </a:stretch>
        </p:blipFill>
        <p:spPr>
          <a:xfrm>
            <a:off x="7534225" y="3783881"/>
            <a:ext cx="4387317" cy="2393082"/>
          </a:xfrm>
          <a:prstGeom prst="rect">
            <a:avLst/>
          </a:prstGeom>
        </p:spPr>
      </p:pic>
    </p:spTree>
    <p:extLst>
      <p:ext uri="{BB962C8B-B14F-4D97-AF65-F5344CB8AC3E}">
        <p14:creationId xmlns:p14="http://schemas.microsoft.com/office/powerpoint/2010/main" val="177835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199" y="1572322"/>
            <a:ext cx="6365489" cy="4604641"/>
          </a:xfrm>
        </p:spPr>
        <p:txBody>
          <a:bodyPr>
            <a:normAutofit fontScale="92500" lnSpcReduction="20000"/>
          </a:bodyPr>
          <a:lstStyle/>
          <a:p>
            <a:pPr marL="0" indent="0">
              <a:buNone/>
            </a:pPr>
            <a:r>
              <a:rPr lang="en-US" dirty="0"/>
              <a:t>5. Automated QC on the </a:t>
            </a:r>
            <a:r>
              <a:rPr lang="en-US" dirty="0" err="1"/>
              <a:t>lampOff</a:t>
            </a:r>
            <a:r>
              <a:rPr lang="en-US" dirty="0"/>
              <a:t> definitions</a:t>
            </a:r>
          </a:p>
          <a:p>
            <a:r>
              <a:rPr lang="en-US" sz="1400" b="0" i="1" dirty="0">
                <a:effectLst/>
                <a:latin typeface="Menlo" panose="020B0609030804020204" pitchFamily="49" charset="0"/>
              </a:rPr>
              <a:t>Called from </a:t>
            </a:r>
            <a:r>
              <a:rPr lang="en-US" sz="1400" b="0" i="1" dirty="0" err="1">
                <a:effectLst/>
                <a:latin typeface="Menlo" panose="020B0609030804020204" pitchFamily="49" charset="0"/>
              </a:rPr>
              <a:t>init</a:t>
            </a:r>
            <a:r>
              <a:rPr lang="en-US" sz="1400" b="0" i="1" dirty="0">
                <a:effectLst/>
                <a:latin typeface="Menlo" panose="020B0609030804020204" pitchFamily="49" charset="0"/>
              </a:rPr>
              <a:t> function:</a:t>
            </a:r>
          </a:p>
          <a:p>
            <a:pPr lvl="1"/>
            <a:r>
              <a:rPr lang="en-US" sz="1400" b="0" i="0" dirty="0" err="1">
                <a:effectLst/>
                <a:latin typeface="Menlo" panose="020B0609030804020204" pitchFamily="49" charset="0"/>
              </a:rPr>
              <a:t>obj.getVideoTrialStartFrames</a:t>
            </a:r>
            <a:r>
              <a:rPr lang="en-US" sz="1400" b="0" i="0" dirty="0">
                <a:effectLst/>
                <a:latin typeface="Menlo" panose="020B0609030804020204" pitchFamily="49" charset="0"/>
              </a:rPr>
              <a:t>;</a:t>
            </a:r>
          </a:p>
          <a:p>
            <a:pPr lvl="1"/>
            <a:r>
              <a:rPr lang="en-US" sz="1400" b="0" i="0" dirty="0" err="1">
                <a:effectLst/>
                <a:latin typeface="Menlo" panose="020B0609030804020204" pitchFamily="49" charset="0"/>
              </a:rPr>
              <a:t>obj.alignCED_to_video</a:t>
            </a:r>
            <a:r>
              <a:rPr lang="en-US" sz="1400" b="0" i="0" dirty="0">
                <a:effectLst/>
                <a:latin typeface="Menlo" panose="020B0609030804020204" pitchFamily="49" charset="0"/>
              </a:rPr>
              <a:t>;</a:t>
            </a:r>
          </a:p>
          <a:p>
            <a:pPr lvl="1"/>
            <a:r>
              <a:rPr lang="en-US" sz="1400" b="0" i="0" dirty="0" err="1">
                <a:effectLst/>
                <a:latin typeface="Menlo" panose="020B0609030804020204" pitchFamily="49" charset="0"/>
              </a:rPr>
              <a:t>obj.UIcleanUpTrialStarts</a:t>
            </a:r>
            <a:r>
              <a:rPr lang="en-US" sz="1400" b="0" i="0" dirty="0">
                <a:effectLst/>
                <a:latin typeface="Menlo" panose="020B0609030804020204" pitchFamily="49" charset="0"/>
              </a:rPr>
              <a:t>;</a:t>
            </a:r>
          </a:p>
          <a:p>
            <a:pPr marL="0" indent="0">
              <a:buNone/>
            </a:pPr>
            <a:endParaRPr lang="en-US" sz="2000" dirty="0">
              <a:latin typeface="Courier" pitchFamily="2" charset="0"/>
            </a:endParaRPr>
          </a:p>
          <a:p>
            <a:pPr marL="0" indent="0">
              <a:buNone/>
            </a:pPr>
            <a:r>
              <a:rPr lang="en-US" sz="2000" i="1" dirty="0"/>
              <a:t>The video often hallucinates transitions. Having a good ROI helps…but </a:t>
            </a:r>
            <a:r>
              <a:rPr lang="en-US" sz="2000" i="1" dirty="0" err="1"/>
              <a:t>obj.UIcleanUpTrialStarts</a:t>
            </a:r>
            <a:r>
              <a:rPr lang="en-US" sz="2000" i="1" dirty="0"/>
              <a:t> will allow you to manually curate events to remove hallucinated </a:t>
            </a:r>
            <a:r>
              <a:rPr lang="en-US" sz="2000" i="1" dirty="0" err="1"/>
              <a:t>trialstarts</a:t>
            </a:r>
            <a:endParaRPr lang="en-US" sz="2000" i="1" dirty="0"/>
          </a:p>
          <a:p>
            <a:pPr marL="0" indent="0">
              <a:buNone/>
            </a:pPr>
            <a:endParaRPr lang="en-US" sz="2000" i="1" dirty="0"/>
          </a:p>
          <a:p>
            <a:pPr marL="0" indent="0">
              <a:buNone/>
            </a:pPr>
            <a:r>
              <a:rPr lang="en-US" sz="2000" i="1" dirty="0"/>
              <a:t>Press ‘yes’ to reject an event, ‘no’ to keep</a:t>
            </a:r>
          </a:p>
          <a:p>
            <a:pPr marL="0" indent="0">
              <a:buNone/>
            </a:pPr>
            <a:endParaRPr lang="en-US" sz="2000" i="1" dirty="0"/>
          </a:p>
          <a:p>
            <a:pPr marL="0" indent="0">
              <a:buNone/>
            </a:pPr>
            <a:r>
              <a:rPr lang="en-US" sz="2000" i="1" dirty="0"/>
              <a:t>Will continue till all discrepancies are resolved.</a:t>
            </a:r>
          </a:p>
          <a:p>
            <a:pPr marL="0" indent="0">
              <a:buNone/>
            </a:pPr>
            <a:endParaRPr lang="en-US" sz="2000" i="1" dirty="0"/>
          </a:p>
          <a:p>
            <a:pPr marL="0" indent="0">
              <a:buNone/>
            </a:pPr>
            <a:r>
              <a:rPr lang="en-US" sz="2000" i="1" dirty="0"/>
              <a:t>Press cancel to stop.</a:t>
            </a:r>
          </a:p>
        </p:txBody>
      </p:sp>
      <p:pic>
        <p:nvPicPr>
          <p:cNvPr id="4" name="Picture 3">
            <a:extLst>
              <a:ext uri="{FF2B5EF4-FFF2-40B4-BE49-F238E27FC236}">
                <a16:creationId xmlns:a16="http://schemas.microsoft.com/office/drawing/2014/main" id="{0B2CB289-D63C-0B04-FF65-EDA1CDBD2F3C}"/>
              </a:ext>
            </a:extLst>
          </p:cNvPr>
          <p:cNvPicPr>
            <a:picLocks noChangeAspect="1"/>
          </p:cNvPicPr>
          <p:nvPr/>
        </p:nvPicPr>
        <p:blipFill>
          <a:blip r:embed="rId2"/>
          <a:stretch>
            <a:fillRect/>
          </a:stretch>
        </p:blipFill>
        <p:spPr>
          <a:xfrm>
            <a:off x="7203688" y="236118"/>
            <a:ext cx="4826049" cy="3192882"/>
          </a:xfrm>
          <a:prstGeom prst="rect">
            <a:avLst/>
          </a:prstGeom>
        </p:spPr>
      </p:pic>
      <p:sp>
        <p:nvSpPr>
          <p:cNvPr id="5" name="TextBox 4">
            <a:extLst>
              <a:ext uri="{FF2B5EF4-FFF2-40B4-BE49-F238E27FC236}">
                <a16:creationId xmlns:a16="http://schemas.microsoft.com/office/drawing/2014/main" id="{319360A9-471F-9C93-B9A5-4EE96A777D7F}"/>
              </a:ext>
            </a:extLst>
          </p:cNvPr>
          <p:cNvSpPr txBox="1"/>
          <p:nvPr/>
        </p:nvSpPr>
        <p:spPr>
          <a:xfrm>
            <a:off x="9480128" y="3036680"/>
            <a:ext cx="2549609" cy="369332"/>
          </a:xfrm>
          <a:prstGeom prst="rect">
            <a:avLst/>
          </a:prstGeom>
          <a:noFill/>
        </p:spPr>
        <p:txBody>
          <a:bodyPr wrap="none" rtlCol="0">
            <a:spAutoFit/>
          </a:bodyPr>
          <a:lstStyle/>
          <a:p>
            <a:r>
              <a:rPr lang="en-US" dirty="0"/>
              <a:t>This should be rejected!</a:t>
            </a:r>
          </a:p>
        </p:txBody>
      </p:sp>
      <p:pic>
        <p:nvPicPr>
          <p:cNvPr id="6" name="Picture 5">
            <a:extLst>
              <a:ext uri="{FF2B5EF4-FFF2-40B4-BE49-F238E27FC236}">
                <a16:creationId xmlns:a16="http://schemas.microsoft.com/office/drawing/2014/main" id="{5DB091B2-5482-5BF6-CF77-647369EBE921}"/>
              </a:ext>
            </a:extLst>
          </p:cNvPr>
          <p:cNvPicPr>
            <a:picLocks noChangeAspect="1"/>
          </p:cNvPicPr>
          <p:nvPr/>
        </p:nvPicPr>
        <p:blipFill>
          <a:blip r:embed="rId3"/>
          <a:stretch>
            <a:fillRect/>
          </a:stretch>
        </p:blipFill>
        <p:spPr>
          <a:xfrm>
            <a:off x="8041267" y="3977855"/>
            <a:ext cx="3988470" cy="2613014"/>
          </a:xfrm>
          <a:prstGeom prst="rect">
            <a:avLst/>
          </a:prstGeom>
        </p:spPr>
      </p:pic>
      <p:sp>
        <p:nvSpPr>
          <p:cNvPr id="7" name="TextBox 6">
            <a:extLst>
              <a:ext uri="{FF2B5EF4-FFF2-40B4-BE49-F238E27FC236}">
                <a16:creationId xmlns:a16="http://schemas.microsoft.com/office/drawing/2014/main" id="{4107F8F1-9A0F-6215-A141-D0302F7A9561}"/>
              </a:ext>
            </a:extLst>
          </p:cNvPr>
          <p:cNvSpPr txBox="1"/>
          <p:nvPr/>
        </p:nvSpPr>
        <p:spPr>
          <a:xfrm>
            <a:off x="10360238" y="6252550"/>
            <a:ext cx="1510222" cy="369332"/>
          </a:xfrm>
          <a:prstGeom prst="rect">
            <a:avLst/>
          </a:prstGeom>
          <a:noFill/>
        </p:spPr>
        <p:txBody>
          <a:bodyPr wrap="none" rtlCol="0">
            <a:spAutoFit/>
          </a:bodyPr>
          <a:lstStyle/>
          <a:p>
            <a:r>
              <a:rPr lang="en-US" dirty="0"/>
              <a:t>This one, too!</a:t>
            </a:r>
          </a:p>
        </p:txBody>
      </p:sp>
    </p:spTree>
    <p:extLst>
      <p:ext uri="{BB962C8B-B14F-4D97-AF65-F5344CB8AC3E}">
        <p14:creationId xmlns:p14="http://schemas.microsoft.com/office/powerpoint/2010/main" val="201059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A225-72B3-11E5-451C-C2EF0D84FF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54DA248-9C32-0134-99AD-510E666B8BE2}"/>
              </a:ext>
            </a:extLst>
          </p:cNvPr>
          <p:cNvSpPr>
            <a:spLocks noGrp="1"/>
          </p:cNvSpPr>
          <p:nvPr>
            <p:ph idx="1"/>
          </p:nvPr>
        </p:nvSpPr>
        <p:spPr>
          <a:xfrm>
            <a:off x="838199" y="1572322"/>
            <a:ext cx="6365489" cy="4604641"/>
          </a:xfrm>
        </p:spPr>
        <p:txBody>
          <a:bodyPr>
            <a:normAutofit/>
          </a:bodyPr>
          <a:lstStyle/>
          <a:p>
            <a:pPr marL="0" indent="0">
              <a:buNone/>
            </a:pPr>
            <a:r>
              <a:rPr lang="en-US" dirty="0"/>
              <a:t>6. Gathering lick events </a:t>
            </a:r>
            <a:r>
              <a:rPr lang="en-US" dirty="0" err="1"/>
              <a:t>wrt</a:t>
            </a:r>
            <a:r>
              <a:rPr lang="en-US" dirty="0"/>
              <a:t> cue</a:t>
            </a:r>
          </a:p>
          <a:p>
            <a:r>
              <a:rPr lang="en-US" sz="1700" b="0" i="1" dirty="0">
                <a:effectLst/>
                <a:latin typeface="Menlo" panose="020B0609030804020204" pitchFamily="49" charset="0"/>
              </a:rPr>
              <a:t>Called from </a:t>
            </a:r>
            <a:r>
              <a:rPr lang="en-US" sz="1700" b="0" i="1" dirty="0" err="1">
                <a:effectLst/>
                <a:latin typeface="Menlo" panose="020B0609030804020204" pitchFamily="49" charset="0"/>
              </a:rPr>
              <a:t>init</a:t>
            </a:r>
            <a:r>
              <a:rPr lang="en-US" sz="1700" b="0" i="1" dirty="0">
                <a:effectLst/>
                <a:latin typeface="Menlo" panose="020B0609030804020204" pitchFamily="49" charset="0"/>
              </a:rPr>
              <a:t> function:</a:t>
            </a:r>
          </a:p>
          <a:p>
            <a:pPr lvl="1"/>
            <a:r>
              <a:rPr lang="en-US" sz="1900" b="0" i="0" dirty="0" err="1">
                <a:effectLst/>
                <a:latin typeface="Menlo" panose="020B0609030804020204" pitchFamily="49" charset="0"/>
              </a:rPr>
              <a:t>obj.getVideoLicks</a:t>
            </a:r>
            <a:r>
              <a:rPr lang="en-US" sz="1900" b="0" i="0" dirty="0">
                <a:effectLst/>
                <a:latin typeface="Menlo" panose="020B0609030804020204" pitchFamily="49" charset="0"/>
              </a:rPr>
              <a:t>;</a:t>
            </a:r>
          </a:p>
          <a:p>
            <a:pPr lvl="1"/>
            <a:r>
              <a:rPr lang="en-US" sz="2000" b="0" i="0" dirty="0" err="1">
                <a:effectLst/>
                <a:latin typeface="Menlo" panose="020B0609030804020204" pitchFamily="49" charset="0"/>
              </a:rPr>
              <a:t>obj.gatherLicks</a:t>
            </a:r>
            <a:r>
              <a:rPr lang="en-US" sz="2000" b="0" i="0" dirty="0">
                <a:effectLst/>
                <a:latin typeface="Menlo" panose="020B0609030804020204" pitchFamily="49" charset="0"/>
              </a:rPr>
              <a:t>;</a:t>
            </a:r>
            <a:endParaRPr lang="en-US" b="0" i="0" dirty="0">
              <a:effectLst/>
              <a:latin typeface="Menlo" panose="020B0609030804020204" pitchFamily="49" charset="0"/>
            </a:endParaRPr>
          </a:p>
          <a:p>
            <a:pPr lvl="1"/>
            <a:r>
              <a:rPr lang="en-US" sz="1900" b="0" i="0" dirty="0" err="1">
                <a:effectLst/>
                <a:latin typeface="Menlo" panose="020B0609030804020204" pitchFamily="49" charset="0"/>
              </a:rPr>
              <a:t>obj.plotLicksByTime</a:t>
            </a:r>
            <a:r>
              <a:rPr lang="en-US" sz="1900" b="0" i="0" dirty="0">
                <a:effectLst/>
                <a:latin typeface="Menlo" panose="020B0609030804020204" pitchFamily="49" charset="0"/>
              </a:rPr>
              <a:t>;</a:t>
            </a:r>
            <a:endParaRPr lang="en-US" sz="1200" b="0" i="0" dirty="0">
              <a:effectLst/>
              <a:latin typeface="Menlo" panose="020B0609030804020204" pitchFamily="49" charset="0"/>
            </a:endParaRPr>
          </a:p>
          <a:p>
            <a:pPr marL="0" indent="0">
              <a:buNone/>
            </a:pPr>
            <a:endParaRPr lang="en-US" sz="2000" dirty="0">
              <a:latin typeface="Courier" pitchFamily="2" charset="0"/>
            </a:endParaRPr>
          </a:p>
          <a:p>
            <a:pPr marL="0" indent="0">
              <a:buNone/>
            </a:pPr>
            <a:r>
              <a:rPr lang="en-US" sz="2000" i="1" dirty="0"/>
              <a:t>We plot the initial assignment of lick timestamps from video vs the CED</a:t>
            </a:r>
          </a:p>
        </p:txBody>
      </p:sp>
      <p:pic>
        <p:nvPicPr>
          <p:cNvPr id="4" name="Picture 3">
            <a:extLst>
              <a:ext uri="{FF2B5EF4-FFF2-40B4-BE49-F238E27FC236}">
                <a16:creationId xmlns:a16="http://schemas.microsoft.com/office/drawing/2014/main" id="{D6478CC0-7ECC-475D-BA25-5438724C463E}"/>
              </a:ext>
            </a:extLst>
          </p:cNvPr>
          <p:cNvPicPr>
            <a:picLocks noChangeAspect="1"/>
          </p:cNvPicPr>
          <p:nvPr/>
        </p:nvPicPr>
        <p:blipFill>
          <a:blip r:embed="rId2"/>
          <a:stretch>
            <a:fillRect/>
          </a:stretch>
        </p:blipFill>
        <p:spPr>
          <a:xfrm>
            <a:off x="5768529" y="307001"/>
            <a:ext cx="6423471" cy="2530641"/>
          </a:xfrm>
          <a:prstGeom prst="rect">
            <a:avLst/>
          </a:prstGeom>
        </p:spPr>
      </p:pic>
      <p:sp>
        <p:nvSpPr>
          <p:cNvPr id="5" name="TextBox 4">
            <a:extLst>
              <a:ext uri="{FF2B5EF4-FFF2-40B4-BE49-F238E27FC236}">
                <a16:creationId xmlns:a16="http://schemas.microsoft.com/office/drawing/2014/main" id="{08B6174C-6C5B-B91B-E755-0EDAA97977EF}"/>
              </a:ext>
            </a:extLst>
          </p:cNvPr>
          <p:cNvSpPr txBox="1"/>
          <p:nvPr/>
        </p:nvSpPr>
        <p:spPr>
          <a:xfrm>
            <a:off x="5753315" y="4526781"/>
            <a:ext cx="5945200" cy="1477328"/>
          </a:xfrm>
          <a:prstGeom prst="rect">
            <a:avLst/>
          </a:prstGeom>
          <a:noFill/>
        </p:spPr>
        <p:txBody>
          <a:bodyPr wrap="square" rtlCol="0">
            <a:spAutoFit/>
          </a:bodyPr>
          <a:lstStyle/>
          <a:p>
            <a:r>
              <a:rPr lang="en-US" dirty="0"/>
              <a:t>Version notes: Video doesn’t detect grooming touches because it is not looking for spout peaks. </a:t>
            </a:r>
          </a:p>
          <a:p>
            <a:endParaRPr lang="en-US" dirty="0"/>
          </a:p>
          <a:p>
            <a:r>
              <a:rPr lang="en-US" dirty="0"/>
              <a:t>The video lick leads the spout contact by up to ~100ms, as expected from EMG</a:t>
            </a:r>
          </a:p>
        </p:txBody>
      </p:sp>
    </p:spTree>
    <p:extLst>
      <p:ext uri="{BB962C8B-B14F-4D97-AF65-F5344CB8AC3E}">
        <p14:creationId xmlns:p14="http://schemas.microsoft.com/office/powerpoint/2010/main" val="2479040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1237</TotalTime>
  <Words>2277</Words>
  <Application>Microsoft Macintosh PowerPoint</Application>
  <PresentationFormat>Widescreen</PresentationFormat>
  <Paragraphs>250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Consolas</vt:lpstr>
      <vt:lpstr>Courier</vt:lpstr>
      <vt:lpstr>Menlo</vt:lpstr>
      <vt:lpstr>Office Theme</vt:lpstr>
      <vt:lpstr>Video Lick Validation</vt:lpstr>
      <vt:lpstr>The code…</vt:lpstr>
      <vt:lpstr>Example:</vt:lpstr>
      <vt:lpstr>Example:</vt:lpstr>
      <vt:lpstr>Tip! ROI selection makes a big difference</vt:lpstr>
      <vt:lpstr>Tip! ROI selection makes a big difference</vt:lpstr>
      <vt:lpstr>Example:</vt:lpstr>
      <vt:lpstr>Example:</vt:lpstr>
      <vt:lpstr>Example:</vt:lpstr>
      <vt:lpstr>Example:</vt:lpstr>
      <vt:lpstr>Patterns of Assisted Curation</vt:lpstr>
      <vt:lpstr>Patterns of Assisted Curation</vt:lpstr>
      <vt:lpstr>Example:</vt:lpstr>
      <vt:lpstr>Example:</vt:lpstr>
      <vt:lpstr>Example:</vt:lpstr>
      <vt:lpstr>Example:</vt:lpstr>
      <vt:lpstr>Example:</vt:lpstr>
      <vt:lpstr>Example:</vt:lpstr>
      <vt:lpstr>PowerPoint Presentation</vt:lpstr>
      <vt:lpstr>Next steps</vt:lpstr>
      <vt:lpstr>The code…</vt:lpstr>
      <vt:lpstr>Example:</vt:lpstr>
      <vt:lpstr>Example:</vt:lpstr>
      <vt:lpstr>Example:</vt:lpstr>
      <vt:lpstr>Example:</vt:lpstr>
      <vt:lpstr>Example:</vt:lpstr>
      <vt:lpstr>Quality checks</vt:lpstr>
      <vt:lpstr>Next steps</vt:lpstr>
      <vt:lpstr>/end</vt:lpstr>
      <vt:lpstr>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Hamilos, Allison Elizabeth</dc:creator>
  <cp:lastModifiedBy>Hamilos, Allison Elizabeth</cp:lastModifiedBy>
  <cp:revision>102</cp:revision>
  <dcterms:created xsi:type="dcterms:W3CDTF">2024-02-05T17:45:14Z</dcterms:created>
  <dcterms:modified xsi:type="dcterms:W3CDTF">2024-02-09T05:53:57Z</dcterms:modified>
</cp:coreProperties>
</file>